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theme/theme5.xml" ContentType="application/vnd.openxmlformats-officedocument.them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Default Extension="png" ContentType="image/png"/>
  <Override PartName="/ppt/theme/theme4.xml" ContentType="application/vnd.openxmlformats-officedocument.them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5113" r:id="rId1"/>
    <p:sldMasterId id="2147485111" r:id="rId2"/>
    <p:sldMasterId id="2147485115" r:id="rId3"/>
  </p:sldMasterIdLst>
  <p:notesMasterIdLst>
    <p:notesMasterId r:id="rId82"/>
  </p:notesMasterIdLst>
  <p:handoutMasterIdLst>
    <p:handoutMasterId r:id="rId83"/>
  </p:handoutMasterIdLst>
  <p:sldIdLst>
    <p:sldId id="1662" r:id="rId4"/>
    <p:sldId id="1661" r:id="rId5"/>
    <p:sldId id="1550" r:id="rId6"/>
    <p:sldId id="1551" r:id="rId7"/>
    <p:sldId id="1552" r:id="rId8"/>
    <p:sldId id="1649" r:id="rId9"/>
    <p:sldId id="1555" r:id="rId10"/>
    <p:sldId id="1556" r:id="rId11"/>
    <p:sldId id="1557" r:id="rId12"/>
    <p:sldId id="1558" r:id="rId13"/>
    <p:sldId id="1559" r:id="rId14"/>
    <p:sldId id="1560" r:id="rId15"/>
    <p:sldId id="1561" r:id="rId16"/>
    <p:sldId id="1562" r:id="rId17"/>
    <p:sldId id="1608" r:id="rId18"/>
    <p:sldId id="1609" r:id="rId19"/>
    <p:sldId id="1647" r:id="rId20"/>
    <p:sldId id="1623" r:id="rId21"/>
    <p:sldId id="1563" r:id="rId22"/>
    <p:sldId id="1611" r:id="rId23"/>
    <p:sldId id="1669" r:id="rId24"/>
    <p:sldId id="1624" r:id="rId25"/>
    <p:sldId id="1625" r:id="rId26"/>
    <p:sldId id="1626" r:id="rId27"/>
    <p:sldId id="1627" r:id="rId28"/>
    <p:sldId id="1636" r:id="rId29"/>
    <p:sldId id="1670" r:id="rId30"/>
    <p:sldId id="1634" r:id="rId31"/>
    <p:sldId id="1565" r:id="rId32"/>
    <p:sldId id="1566" r:id="rId33"/>
    <p:sldId id="1567" r:id="rId34"/>
    <p:sldId id="1601" r:id="rId35"/>
    <p:sldId id="1580" r:id="rId36"/>
    <p:sldId id="1663" r:id="rId37"/>
    <p:sldId id="1581" r:id="rId38"/>
    <p:sldId id="1614" r:id="rId39"/>
    <p:sldId id="1633" r:id="rId40"/>
    <p:sldId id="1632" r:id="rId41"/>
    <p:sldId id="1666" r:id="rId42"/>
    <p:sldId id="1667" r:id="rId43"/>
    <p:sldId id="1617" r:id="rId44"/>
    <p:sldId id="1629" r:id="rId45"/>
    <p:sldId id="1630" r:id="rId46"/>
    <p:sldId id="1631" r:id="rId47"/>
    <p:sldId id="1641" r:id="rId48"/>
    <p:sldId id="1642" r:id="rId49"/>
    <p:sldId id="1643" r:id="rId50"/>
    <p:sldId id="1583" r:id="rId51"/>
    <p:sldId id="1584" r:id="rId52"/>
    <p:sldId id="1585" r:id="rId53"/>
    <p:sldId id="1603" r:id="rId54"/>
    <p:sldId id="1604" r:id="rId55"/>
    <p:sldId id="1664" r:id="rId56"/>
    <p:sldId id="1593" r:id="rId57"/>
    <p:sldId id="1671" r:id="rId58"/>
    <p:sldId id="1646" r:id="rId59"/>
    <p:sldId id="1644" r:id="rId60"/>
    <p:sldId id="1594" r:id="rId61"/>
    <p:sldId id="1595" r:id="rId62"/>
    <p:sldId id="1596" r:id="rId63"/>
    <p:sldId id="1672" r:id="rId64"/>
    <p:sldId id="1668" r:id="rId65"/>
    <p:sldId id="1606" r:id="rId66"/>
    <p:sldId id="1673" r:id="rId67"/>
    <p:sldId id="1674" r:id="rId68"/>
    <p:sldId id="1678" r:id="rId69"/>
    <p:sldId id="1648" r:id="rId70"/>
    <p:sldId id="1656" r:id="rId71"/>
    <p:sldId id="1653" r:id="rId72"/>
    <p:sldId id="1655" r:id="rId73"/>
    <p:sldId id="1675" r:id="rId74"/>
    <p:sldId id="1676" r:id="rId75"/>
    <p:sldId id="1677" r:id="rId76"/>
    <p:sldId id="1657" r:id="rId77"/>
    <p:sldId id="1658" r:id="rId78"/>
    <p:sldId id="1659" r:id="rId79"/>
    <p:sldId id="1660" r:id="rId80"/>
    <p:sldId id="1605" r:id="rId81"/>
  </p:sldIdLst>
  <p:sldSz cx="9906000" cy="6858000" type="A4"/>
  <p:notesSz cx="6761163" cy="99425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9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9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9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9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9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24">
          <p15:clr>
            <a:srgbClr val="A4A3A4"/>
          </p15:clr>
        </p15:guide>
        <p15:guide id="2" orient="horz" pos="624">
          <p15:clr>
            <a:srgbClr val="A4A3A4"/>
          </p15:clr>
        </p15:guide>
        <p15:guide id="3" orient="horz" pos="2352">
          <p15:clr>
            <a:srgbClr val="A4A3A4"/>
          </p15:clr>
        </p15:guide>
        <p15:guide id="4" pos="37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1">
          <p15:clr>
            <a:srgbClr val="A4A3A4"/>
          </p15:clr>
        </p15:guide>
        <p15:guide id="2" pos="21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36691"/>
    <a:srgbClr val="3F7FB3"/>
    <a:srgbClr val="3362A7"/>
    <a:srgbClr val="659CC9"/>
    <a:srgbClr val="93B9D9"/>
    <a:srgbClr val="F36E39"/>
    <a:srgbClr val="F05220"/>
    <a:srgbClr val="E36A0F"/>
    <a:srgbClr val="F2893A"/>
    <a:srgbClr val="8A9ED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2" autoAdjust="0"/>
    <p:restoredTop sz="99884" autoAdjust="0"/>
  </p:normalViewPr>
  <p:slideViewPr>
    <p:cSldViewPr>
      <p:cViewPr varScale="1">
        <p:scale>
          <a:sx n="115" d="100"/>
          <a:sy n="115" d="100"/>
        </p:scale>
        <p:origin x="-1188" y="-114"/>
      </p:cViewPr>
      <p:guideLst>
        <p:guide orient="horz" pos="3024"/>
        <p:guide orient="horz" pos="624"/>
        <p:guide orient="horz" pos="2352"/>
        <p:guide pos="37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2724" y="84"/>
      </p:cViewPr>
      <p:guideLst>
        <p:guide orient="horz" pos="3131"/>
        <p:guide pos="2129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29305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>
            <a:lvl1pPr algn="l" eaLnBrk="0" fontAlgn="t" latinLnBrk="0" hangingPunct="0">
              <a:lnSpc>
                <a:spcPct val="120000"/>
              </a:lnSpc>
              <a:spcBef>
                <a:spcPct val="20000"/>
              </a:spcBef>
              <a:defRPr kumimoji="0" sz="1200" b="1">
                <a:ea typeface="맑은 고딕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9052" y="2"/>
            <a:ext cx="29305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>
            <a:lvl1pPr algn="r" eaLnBrk="0" fontAlgn="t" latinLnBrk="0" hangingPunct="0">
              <a:lnSpc>
                <a:spcPct val="120000"/>
              </a:lnSpc>
              <a:spcBef>
                <a:spcPct val="20000"/>
              </a:spcBef>
              <a:defRPr kumimoji="0" sz="1200" b="1">
                <a:ea typeface="맑은 고딕" pitchFamily="50" charset="-127"/>
              </a:defRPr>
            </a:lvl1pPr>
          </a:lstStyle>
          <a:p>
            <a:pPr>
              <a:defRPr/>
            </a:pPr>
            <a:fld id="{742396FE-DCAB-4189-A508-79C49C9DD853}" type="datetimeFigureOut">
              <a:rPr lang="ko-KR" altLang="en-US"/>
              <a:pPr>
                <a:defRPr/>
              </a:pPr>
              <a:t>2016-03-02</a:t>
            </a:fld>
            <a:endParaRPr lang="en-US" altLang="ko-KR" dirty="0"/>
          </a:p>
        </p:txBody>
      </p:sp>
      <p:sp>
        <p:nvSpPr>
          <p:cNvPr id="144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444038"/>
            <a:ext cx="29305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0" rIns="91400" bIns="45700" numCol="1" anchor="b" anchorCtr="0" compatLnSpc="1">
            <a:prstTxWarp prst="textNoShape">
              <a:avLst/>
            </a:prstTxWarp>
          </a:bodyPr>
          <a:lstStyle>
            <a:lvl1pPr algn="l" eaLnBrk="0" fontAlgn="t" latinLnBrk="0" hangingPunct="0">
              <a:lnSpc>
                <a:spcPct val="120000"/>
              </a:lnSpc>
              <a:spcBef>
                <a:spcPct val="20000"/>
              </a:spcBef>
              <a:defRPr kumimoji="0" sz="1200" b="1">
                <a:ea typeface="맑은 고딕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4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9052" y="9444038"/>
            <a:ext cx="29305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0" rIns="91400" bIns="45700" numCol="1" anchor="b" anchorCtr="0" compatLnSpc="1">
            <a:prstTxWarp prst="textNoShape">
              <a:avLst/>
            </a:prstTxWarp>
          </a:bodyPr>
          <a:lstStyle>
            <a:lvl1pPr algn="r" eaLnBrk="0" fontAlgn="t" latinLnBrk="0" hangingPunct="0">
              <a:lnSpc>
                <a:spcPct val="120000"/>
              </a:lnSpc>
              <a:spcBef>
                <a:spcPct val="20000"/>
              </a:spcBef>
              <a:defRPr kumimoji="0" sz="1200" b="1">
                <a:ea typeface="맑은 고딕" pitchFamily="50" charset="-127"/>
              </a:defRPr>
            </a:lvl1pPr>
          </a:lstStyle>
          <a:p>
            <a:pPr>
              <a:defRPr/>
            </a:pPr>
            <a:fld id="{C51CABB5-81DF-4009-93C3-1BEA8D50E3C6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37283187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29305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>
            <a:lvl1pPr algn="l" eaLnBrk="1" fontAlgn="base" latinLnBrk="1" hangingPunct="1">
              <a:lnSpc>
                <a:spcPct val="100000"/>
              </a:lnSpc>
              <a:spcBef>
                <a:spcPct val="0"/>
              </a:spcBef>
              <a:defRPr kumimoji="1"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2" y="2"/>
            <a:ext cx="29305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>
            <a:lvl1pPr algn="r" eaLnBrk="1" fontAlgn="base" latinLnBrk="1" hangingPunct="1">
              <a:lnSpc>
                <a:spcPct val="100000"/>
              </a:lnSpc>
              <a:spcBef>
                <a:spcPct val="0"/>
              </a:spcBef>
              <a:defRPr kumimoji="1"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719AAB2D-B188-4056-8893-F2B8D36E8E8A}" type="datetimeFigureOut">
              <a:rPr lang="en-US" altLang="ko-KR"/>
              <a:pPr>
                <a:defRPr/>
              </a:pPr>
              <a:t>3/2/2016</a:t>
            </a:fld>
            <a:endParaRPr lang="en-US" altLang="ko-KR"/>
          </a:p>
        </p:txBody>
      </p:sp>
      <p:sp>
        <p:nvSpPr>
          <p:cNvPr id="747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975" y="746125"/>
            <a:ext cx="5383213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277" y="4722813"/>
            <a:ext cx="5408613" cy="447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44038"/>
            <a:ext cx="29305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0" rIns="91400" bIns="45700" numCol="1" anchor="b" anchorCtr="0" compatLnSpc="1">
            <a:prstTxWarp prst="textNoShape">
              <a:avLst/>
            </a:prstTxWarp>
          </a:bodyPr>
          <a:lstStyle>
            <a:lvl1pPr algn="l" eaLnBrk="1" fontAlgn="base" latinLnBrk="1" hangingPunct="1">
              <a:lnSpc>
                <a:spcPct val="100000"/>
              </a:lnSpc>
              <a:spcBef>
                <a:spcPct val="0"/>
              </a:spcBef>
              <a:defRPr kumimoji="1"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2" y="9444038"/>
            <a:ext cx="293052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0" rIns="91400" bIns="45700" numCol="1" anchor="b" anchorCtr="0" compatLnSpc="1">
            <a:prstTxWarp prst="textNoShape">
              <a:avLst/>
            </a:prstTxWarp>
          </a:bodyPr>
          <a:lstStyle>
            <a:lvl1pPr algn="r" eaLnBrk="1" fontAlgn="base" latinLnBrk="1" hangingPunct="1">
              <a:lnSpc>
                <a:spcPct val="100000"/>
              </a:lnSpc>
              <a:spcBef>
                <a:spcPct val="0"/>
              </a:spcBef>
              <a:defRPr kumimoji="1" sz="1200" b="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76962DAF-E7ED-4B88-B61B-E25E0A46073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6238602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0" y="6597352"/>
            <a:ext cx="9906000" cy="260648"/>
          </a:xfrm>
          <a:prstGeom prst="rect">
            <a:avLst/>
          </a:prstGeom>
          <a:solidFill>
            <a:srgbClr val="EAEAEA"/>
          </a:solidFill>
          <a:ln w="63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2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90488" marR="0" indent="-90488" algn="ctr" defTabSz="914400" rtl="0" eaLnBrk="0" fontAlgn="t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 descr="CI_basi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0472" y="6652800"/>
            <a:ext cx="648072" cy="150216"/>
          </a:xfrm>
          <a:prstGeom prst="rect">
            <a:avLst/>
          </a:prstGeom>
        </p:spPr>
      </p:pic>
      <p:sp>
        <p:nvSpPr>
          <p:cNvPr id="8" name="슬라이드 번호 개체 틀 5"/>
          <p:cNvSpPr txBox="1">
            <a:spLocks/>
          </p:cNvSpPr>
          <p:nvPr userDrawn="1"/>
        </p:nvSpPr>
        <p:spPr bwMode="auto">
          <a:xfrm>
            <a:off x="0" y="6597352"/>
            <a:ext cx="9906000" cy="292398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defRPr/>
            </a:pPr>
            <a:r>
              <a:rPr kumimoji="0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- </a:t>
            </a:r>
            <a:fld id="{A497B05E-D94B-4D79-9509-371F5A7E2DFA}" type="slidenum">
              <a:rPr kumimoji="0"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pPr algn="ctr" eaLnBrk="1" latinLnBrk="0" hangingPunct="1">
                <a:defRPr/>
              </a:pPr>
              <a:t>‹#›</a:t>
            </a:fld>
            <a:r>
              <a:rPr kumimoji="0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 -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0" y="-6519"/>
            <a:ext cx="9906000" cy="62720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 rot="2700000">
            <a:off x="286960" y="107305"/>
            <a:ext cx="417600" cy="417600"/>
          </a:xfrm>
          <a:prstGeom prst="rect">
            <a:avLst/>
          </a:prstGeom>
          <a:noFill/>
          <a:ln w="15875">
            <a:solidFill>
              <a:srgbClr val="03C6FF"/>
            </a:solidFill>
          </a:ln>
          <a:effectLst/>
          <a:scene3d>
            <a:camera prst="orthographicFront"/>
            <a:lightRig rig="threePt" dir="t"/>
          </a:scene3d>
          <a:sp3d extrusionH="508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7617296" y="129600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UB-Meta</a:t>
            </a:r>
            <a:r>
              <a:rPr lang="en-US" altLang="ko-KR" sz="1600" b="1" baseline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b="1" baseline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개발가이드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620688"/>
            <a:ext cx="9906000" cy="28800"/>
          </a:xfrm>
          <a:prstGeom prst="rect">
            <a:avLst/>
          </a:prstGeom>
          <a:solidFill>
            <a:srgbClr val="03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78194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8194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0" y="6597352"/>
            <a:ext cx="9906000" cy="260648"/>
          </a:xfrm>
          <a:prstGeom prst="rect">
            <a:avLst/>
          </a:prstGeom>
          <a:solidFill>
            <a:srgbClr val="EAEAEA"/>
          </a:solidFill>
          <a:ln w="63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2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90488" marR="0" indent="-90488" algn="ctr" defTabSz="914400" rtl="0" eaLnBrk="0" fontAlgn="t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 descr="CI_basi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0472" y="6652800"/>
            <a:ext cx="648072" cy="150216"/>
          </a:xfrm>
          <a:prstGeom prst="rect">
            <a:avLst/>
          </a:prstGeom>
        </p:spPr>
      </p:pic>
      <p:sp>
        <p:nvSpPr>
          <p:cNvPr id="8" name="슬라이드 번호 개체 틀 5"/>
          <p:cNvSpPr txBox="1">
            <a:spLocks/>
          </p:cNvSpPr>
          <p:nvPr userDrawn="1"/>
        </p:nvSpPr>
        <p:spPr bwMode="auto">
          <a:xfrm>
            <a:off x="0" y="6597352"/>
            <a:ext cx="9906000" cy="292398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defRPr/>
            </a:pPr>
            <a:r>
              <a:rPr kumimoji="0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- </a:t>
            </a:r>
            <a:fld id="{A497B05E-D94B-4D79-9509-371F5A7E2DFA}" type="slidenum">
              <a:rPr kumimoji="0"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pPr algn="ctr" eaLnBrk="1" latinLnBrk="0" hangingPunct="1">
                <a:defRPr/>
              </a:pPr>
              <a:t>‹#›</a:t>
            </a:fld>
            <a:r>
              <a:rPr kumimoji="0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 -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0" y="-6519"/>
            <a:ext cx="9906000" cy="62720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20688"/>
            <a:ext cx="9906000" cy="28800"/>
          </a:xfrm>
          <a:prstGeom prst="rect">
            <a:avLst/>
          </a:prstGeom>
          <a:solidFill>
            <a:srgbClr val="03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272480" y="188640"/>
            <a:ext cx="36000" cy="216024"/>
          </a:xfrm>
          <a:prstGeom prst="rect">
            <a:avLst/>
          </a:prstGeom>
          <a:solidFill>
            <a:srgbClr val="03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7819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 txBox="1">
            <a:spLocks/>
          </p:cNvSpPr>
          <p:nvPr userDrawn="1"/>
        </p:nvSpPr>
        <p:spPr bwMode="auto">
          <a:xfrm>
            <a:off x="3794125" y="6524625"/>
            <a:ext cx="23114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defRPr/>
            </a:pPr>
            <a:r>
              <a:rPr kumimoji="0" lang="en-US" altLang="ko-KR" dirty="0" smtClean="0">
                <a:solidFill>
                  <a:schemeClr val="bg1"/>
                </a:solidFill>
                <a:ea typeface="맑은 고딕" pitchFamily="50" charset="-127"/>
              </a:rPr>
              <a:t>- </a:t>
            </a:r>
            <a:fld id="{A497B05E-D94B-4D79-9509-371F5A7E2DFA}" type="slidenum">
              <a:rPr kumimoji="0" lang="en-US" altLang="ko-KR" smtClean="0">
                <a:solidFill>
                  <a:schemeClr val="bg1"/>
                </a:solidFill>
                <a:ea typeface="맑은 고딕" pitchFamily="50" charset="-127"/>
              </a:rPr>
              <a:pPr algn="ctr" eaLnBrk="1" latinLnBrk="0" hangingPunct="1">
                <a:defRPr/>
              </a:pPr>
              <a:t>‹#›</a:t>
            </a:fld>
            <a:r>
              <a:rPr kumimoji="0" lang="en-US" altLang="ko-KR" dirty="0" smtClean="0">
                <a:solidFill>
                  <a:schemeClr val="bg1"/>
                </a:solidFill>
                <a:ea typeface="맑은 고딕" pitchFamily="50" charset="-127"/>
              </a:rPr>
              <a:t> -</a:t>
            </a: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0" y="6597352"/>
            <a:ext cx="9906000" cy="260648"/>
          </a:xfrm>
          <a:prstGeom prst="rect">
            <a:avLst/>
          </a:prstGeom>
          <a:solidFill>
            <a:srgbClr val="EAEAEA"/>
          </a:solidFill>
          <a:ln w="63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2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90488" marR="0" indent="-90488" algn="ctr" defTabSz="914400" rtl="0" eaLnBrk="0" fontAlgn="t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 descr="CI_basic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00472" y="6652800"/>
            <a:ext cx="648072" cy="150216"/>
          </a:xfrm>
          <a:prstGeom prst="rect">
            <a:avLst/>
          </a:prstGeom>
        </p:spPr>
      </p:pic>
      <p:sp>
        <p:nvSpPr>
          <p:cNvPr id="5" name="슬라이드 번호 개체 틀 5"/>
          <p:cNvSpPr txBox="1">
            <a:spLocks/>
          </p:cNvSpPr>
          <p:nvPr userDrawn="1"/>
        </p:nvSpPr>
        <p:spPr bwMode="auto">
          <a:xfrm>
            <a:off x="0" y="6597352"/>
            <a:ext cx="9906000" cy="292398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defRPr/>
            </a:pPr>
            <a:r>
              <a:rPr kumimoji="0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- </a:t>
            </a:r>
            <a:fld id="{A497B05E-D94B-4D79-9509-371F5A7E2DFA}" type="slidenum">
              <a:rPr kumimoji="0"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pPr algn="ctr" eaLnBrk="1" latinLnBrk="0" hangingPunct="1">
                <a:defRPr/>
              </a:pPr>
              <a:t>‹#›</a:t>
            </a:fld>
            <a:r>
              <a:rPr kumimoji="0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 -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0" y="-6519"/>
            <a:ext cx="9906000" cy="62720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 rot="2700000">
            <a:off x="286960" y="107305"/>
            <a:ext cx="417600" cy="417600"/>
          </a:xfrm>
          <a:prstGeom prst="rect">
            <a:avLst/>
          </a:prstGeom>
          <a:noFill/>
          <a:ln w="15875">
            <a:solidFill>
              <a:srgbClr val="03C6FF"/>
            </a:solidFill>
          </a:ln>
          <a:effectLst/>
          <a:scene3d>
            <a:camera prst="orthographicFront"/>
            <a:lightRig rig="threePt" dir="t"/>
          </a:scene3d>
          <a:sp3d extrusionH="508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7617296" y="116632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GAP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분석서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620688"/>
            <a:ext cx="9906000" cy="28800"/>
          </a:xfrm>
          <a:prstGeom prst="rect">
            <a:avLst/>
          </a:prstGeom>
          <a:solidFill>
            <a:srgbClr val="03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8105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 txBox="1">
            <a:spLocks/>
          </p:cNvSpPr>
          <p:nvPr userDrawn="1"/>
        </p:nvSpPr>
        <p:spPr bwMode="auto">
          <a:xfrm>
            <a:off x="3794125" y="6524625"/>
            <a:ext cx="23114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defRPr/>
            </a:pPr>
            <a:r>
              <a:rPr kumimoji="0" lang="en-US" altLang="ko-KR" dirty="0" smtClean="0">
                <a:solidFill>
                  <a:schemeClr val="bg1"/>
                </a:solidFill>
                <a:ea typeface="맑은 고딕" pitchFamily="50" charset="-127"/>
              </a:rPr>
              <a:t>- </a:t>
            </a:r>
            <a:fld id="{A497B05E-D94B-4D79-9509-371F5A7E2DFA}" type="slidenum">
              <a:rPr kumimoji="0" lang="en-US" altLang="ko-KR" smtClean="0">
                <a:solidFill>
                  <a:schemeClr val="bg1"/>
                </a:solidFill>
                <a:ea typeface="맑은 고딕" pitchFamily="50" charset="-127"/>
              </a:rPr>
              <a:pPr algn="ctr" eaLnBrk="1" latinLnBrk="0" hangingPunct="1">
                <a:defRPr/>
              </a:pPr>
              <a:t>‹#›</a:t>
            </a:fld>
            <a:r>
              <a:rPr kumimoji="0" lang="en-US" altLang="ko-KR" dirty="0" smtClean="0">
                <a:solidFill>
                  <a:schemeClr val="bg1"/>
                </a:solidFill>
                <a:ea typeface="맑은 고딕" pitchFamily="50" charset="-127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xmlns="" val="288105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2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 txBox="1">
            <a:spLocks/>
          </p:cNvSpPr>
          <p:nvPr userDrawn="1"/>
        </p:nvSpPr>
        <p:spPr bwMode="auto">
          <a:xfrm>
            <a:off x="3794125" y="6524625"/>
            <a:ext cx="23114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defRPr/>
            </a:pPr>
            <a:r>
              <a:rPr kumimoji="0" lang="en-US" altLang="ko-KR" dirty="0" smtClean="0">
                <a:solidFill>
                  <a:schemeClr val="bg1"/>
                </a:solidFill>
                <a:ea typeface="맑은 고딕" pitchFamily="50" charset="-127"/>
              </a:rPr>
              <a:t>- </a:t>
            </a:r>
            <a:fld id="{A497B05E-D94B-4D79-9509-371F5A7E2DFA}" type="slidenum">
              <a:rPr kumimoji="0" lang="en-US" altLang="ko-KR" smtClean="0">
                <a:solidFill>
                  <a:schemeClr val="bg1"/>
                </a:solidFill>
                <a:ea typeface="맑은 고딕" pitchFamily="50" charset="-127"/>
              </a:rPr>
              <a:pPr algn="ctr" eaLnBrk="1" latinLnBrk="0" hangingPunct="1">
                <a:defRPr/>
              </a:pPr>
              <a:t>‹#›</a:t>
            </a:fld>
            <a:r>
              <a:rPr kumimoji="0" lang="en-US" altLang="ko-KR" dirty="0" smtClean="0">
                <a:solidFill>
                  <a:schemeClr val="bg1"/>
                </a:solidFill>
                <a:ea typeface="맑은 고딕" pitchFamily="50" charset="-127"/>
              </a:rPr>
              <a:t> -</a:t>
            </a: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0" y="6597352"/>
            <a:ext cx="9906000" cy="260648"/>
          </a:xfrm>
          <a:prstGeom prst="rect">
            <a:avLst/>
          </a:prstGeom>
          <a:solidFill>
            <a:srgbClr val="EAEAEA"/>
          </a:solidFill>
          <a:ln w="63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2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90488" marR="0" indent="-90488" algn="ctr" defTabSz="914400" rtl="0" eaLnBrk="0" fontAlgn="t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 descr="CI_basic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00472" y="6652800"/>
            <a:ext cx="648072" cy="150216"/>
          </a:xfrm>
          <a:prstGeom prst="rect">
            <a:avLst/>
          </a:prstGeom>
        </p:spPr>
      </p:pic>
      <p:sp>
        <p:nvSpPr>
          <p:cNvPr id="5" name="슬라이드 번호 개체 틀 5"/>
          <p:cNvSpPr txBox="1">
            <a:spLocks/>
          </p:cNvSpPr>
          <p:nvPr userDrawn="1"/>
        </p:nvSpPr>
        <p:spPr bwMode="auto">
          <a:xfrm>
            <a:off x="0" y="6597352"/>
            <a:ext cx="9906000" cy="292398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defRPr/>
            </a:pPr>
            <a:r>
              <a:rPr kumimoji="0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- </a:t>
            </a:r>
            <a:fld id="{A497B05E-D94B-4D79-9509-371F5A7E2DFA}" type="slidenum">
              <a:rPr kumimoji="0" lang="en-US" altLang="ko-KR" smtClean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pPr algn="ctr" eaLnBrk="1" latinLnBrk="0" hangingPunct="1">
                <a:defRPr/>
              </a:pPr>
              <a:t>‹#›</a:t>
            </a:fld>
            <a:r>
              <a:rPr kumimoji="0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 -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0" y="-6519"/>
            <a:ext cx="9906000" cy="62720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7617296" y="116632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GAP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분석서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620688"/>
            <a:ext cx="9906000" cy="28800"/>
          </a:xfrm>
          <a:prstGeom prst="rect">
            <a:avLst/>
          </a:prstGeom>
          <a:solidFill>
            <a:srgbClr val="03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8105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3.bin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6.png"/><Relationship Id="rId4" Type="http://schemas.openxmlformats.org/officeDocument/2006/relationships/oleObject" Target="../embeddings/oleObject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5.bin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6.bin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8.bin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2.png"/><Relationship Id="rId4" Type="http://schemas.openxmlformats.org/officeDocument/2006/relationships/oleObject" Target="../embeddings/oleObject9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13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3.png"/><Relationship Id="rId4" Type="http://schemas.openxmlformats.org/officeDocument/2006/relationships/oleObject" Target="../embeddings/oleObject14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906000" cy="5373216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973758" y="0"/>
            <a:ext cx="0" cy="1555200"/>
          </a:xfrm>
          <a:prstGeom prst="line">
            <a:avLst/>
          </a:prstGeom>
          <a:ln>
            <a:solidFill>
              <a:srgbClr val="03C6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 rot="2700000" flipH="1" flipV="1">
            <a:off x="922841" y="1577883"/>
            <a:ext cx="101834" cy="101834"/>
          </a:xfrm>
          <a:prstGeom prst="rect">
            <a:avLst/>
          </a:prstGeom>
          <a:solidFill>
            <a:srgbClr val="03C6FF"/>
          </a:solidFill>
          <a:ln>
            <a:noFill/>
          </a:ln>
          <a:effectLst/>
          <a:scene3d>
            <a:camera prst="orthographicFront"/>
            <a:lightRig rig="threePt" dir="t"/>
          </a:scene3d>
          <a:sp3d extrusionH="254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14"/>
          <p:cNvGrpSpPr/>
          <p:nvPr/>
        </p:nvGrpSpPr>
        <p:grpSpPr>
          <a:xfrm>
            <a:off x="4505978" y="332656"/>
            <a:ext cx="5220809" cy="4557093"/>
            <a:chOff x="4981283" y="312067"/>
            <a:chExt cx="4769723" cy="4125045"/>
          </a:xfrm>
        </p:grpSpPr>
        <p:sp>
          <p:nvSpPr>
            <p:cNvPr id="6" name="직사각형 5"/>
            <p:cNvSpPr/>
            <p:nvPr/>
          </p:nvSpPr>
          <p:spPr>
            <a:xfrm rot="2700000">
              <a:off x="4981283" y="2834083"/>
              <a:ext cx="1176113" cy="1176113"/>
            </a:xfrm>
            <a:prstGeom prst="rect">
              <a:avLst/>
            </a:prstGeom>
            <a:noFill/>
            <a:ln w="12700" cmpd="sng">
              <a:solidFill>
                <a:schemeClr val="bg1">
                  <a:lumMod val="75000"/>
                </a:schemeClr>
              </a:solidFill>
              <a:prstDash val="sysDash"/>
            </a:ln>
            <a:effectLst>
              <a:outerShdw blurRad="368300" dist="50800" dir="27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extrusionH="444500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 rot="2700000">
              <a:off x="9020721" y="652811"/>
              <a:ext cx="730285" cy="730285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extrusionH="254000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 rot="2700000">
              <a:off x="6851257" y="2419189"/>
              <a:ext cx="2017923" cy="2017923"/>
            </a:xfrm>
            <a:prstGeom prst="rect">
              <a:avLst/>
            </a:prstGeom>
            <a:noFill/>
            <a:ln>
              <a:solidFill>
                <a:srgbClr val="03C6FF"/>
              </a:solidFill>
            </a:ln>
            <a:effectLst/>
            <a:scene3d>
              <a:camera prst="orthographicFront"/>
              <a:lightRig rig="threePt" dir="t"/>
            </a:scene3d>
            <a:sp3d extrusionH="508000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 rot="2700000">
              <a:off x="7153029" y="312068"/>
              <a:ext cx="1399375" cy="1399374"/>
            </a:xfrm>
            <a:prstGeom prst="rect">
              <a:avLst/>
            </a:prstGeom>
            <a:noFill/>
            <a:ln>
              <a:solidFill>
                <a:srgbClr val="03C6FF"/>
              </a:solidFill>
            </a:ln>
            <a:effectLst/>
            <a:scene3d>
              <a:camera prst="orthographicFront"/>
              <a:lightRig rig="threePt" dir="t"/>
            </a:scene3d>
            <a:sp3d extrusionH="508000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9"/>
          <p:cNvGrpSpPr/>
          <p:nvPr/>
        </p:nvGrpSpPr>
        <p:grpSpPr>
          <a:xfrm>
            <a:off x="685726" y="1837789"/>
            <a:ext cx="5995466" cy="1375187"/>
            <a:chOff x="685726" y="1693773"/>
            <a:chExt cx="2971130" cy="1375187"/>
          </a:xfrm>
        </p:grpSpPr>
        <p:sp>
          <p:nvSpPr>
            <p:cNvPr id="4" name="TextBox 3"/>
            <p:cNvSpPr txBox="1"/>
            <p:nvPr/>
          </p:nvSpPr>
          <p:spPr>
            <a:xfrm>
              <a:off x="685726" y="1693773"/>
              <a:ext cx="2971130" cy="70788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ko-KR" sz="4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3C6FF"/>
                  </a:solidFill>
                  <a:effectLst>
                    <a:outerShdw blurRad="88900" dist="50800" dir="2700000" algn="tl" rotWithShape="0">
                      <a:prstClr val="black">
                        <a:alpha val="47000"/>
                      </a:prstClr>
                    </a:outerShdw>
                  </a:effectLst>
                  <a:latin typeface="+mn-ea"/>
                  <a:ea typeface="+mn-ea"/>
                </a:rPr>
                <a:t>UB-Meta Framework</a:t>
              </a:r>
              <a:endPara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3C6FF"/>
                </a:solidFill>
                <a:effectLst>
                  <a:outerShdw blurRad="88900" dist="50800" dir="2700000" algn="tl" rotWithShape="0">
                    <a:prstClr val="black">
                      <a:alpha val="47000"/>
                    </a:prstClr>
                  </a:outerShdw>
                </a:effectLst>
                <a:latin typeface="+mn-ea"/>
                <a:ea typeface="+mn-e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4528" y="2361074"/>
              <a:ext cx="2592288" cy="70788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ko-KR" altLang="en-US" sz="4400" b="1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88900" dist="50800" dir="2700000" algn="tl" rotWithShape="0">
                      <a:prstClr val="black">
                        <a:alpha val="47000"/>
                      </a:prstClr>
                    </a:outerShdw>
                  </a:effectLst>
                  <a:latin typeface="+mn-ea"/>
                  <a:ea typeface="+mn-ea"/>
                </a:rPr>
                <a:t>개발 가이드</a:t>
              </a:r>
              <a:endPara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88900" dist="50800" dir="2700000" algn="tl" rotWithShape="0">
                    <a:prstClr val="black">
                      <a:alpha val="47000"/>
                    </a:prstClr>
                  </a:outerShdw>
                </a:effectLst>
                <a:latin typeface="+mn-ea"/>
                <a:ea typeface="+mn-ea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257256" y="5944924"/>
            <a:ext cx="25202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2015. 02</a:t>
            </a:r>
            <a:endParaRPr lang="ko-KR" altLang="en-US" sz="13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5356800"/>
            <a:ext cx="9906000" cy="45719"/>
          </a:xfrm>
          <a:prstGeom prst="rect">
            <a:avLst/>
          </a:prstGeom>
          <a:solidFill>
            <a:srgbClr val="03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 descr="CI_basi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59110" y="5641503"/>
            <a:ext cx="1242648" cy="288032"/>
          </a:xfrm>
          <a:prstGeom prst="rect">
            <a:avLst/>
          </a:prstGeom>
        </p:spPr>
      </p:pic>
      <p:pic>
        <p:nvPicPr>
          <p:cNvPr id="18" name="그림 184" descr="UB_06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520" y="5541692"/>
            <a:ext cx="1835554" cy="49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952" y="863557"/>
            <a:ext cx="5025689" cy="333195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50537470"/>
              </p:ext>
            </p:extLst>
          </p:nvPr>
        </p:nvGraphicFramePr>
        <p:xfrm>
          <a:off x="7377088" y="1773134"/>
          <a:ext cx="2256432" cy="144878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검색항목을 배치할 테이블을 선택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일반테이블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을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Drag &amp; Drop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으로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검색폼영역에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배치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테이블의 행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열 설정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[Control]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탭의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[cols]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[…]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을 선택하여 검색조건을 배치할 테이블의 행과 열의 수를 지정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.(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다음 페이지에 부연 설명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482" y="1772816"/>
            <a:ext cx="7078279" cy="4145291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 bwMode="auto">
          <a:xfrm>
            <a:off x="6491444" y="4579105"/>
            <a:ext cx="541006" cy="130924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구부러진 연결선 13"/>
          <p:cNvCxnSpPr/>
          <p:nvPr/>
        </p:nvCxnSpPr>
        <p:spPr bwMode="auto">
          <a:xfrm rot="10800000">
            <a:off x="4880992" y="3229403"/>
            <a:ext cx="1610452" cy="141516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15" name="모서리가 둥근 직사각형 14"/>
          <p:cNvSpPr/>
          <p:nvPr/>
        </p:nvSpPr>
        <p:spPr bwMode="auto">
          <a:xfrm>
            <a:off x="1496616" y="2832154"/>
            <a:ext cx="216025" cy="127759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89104" y="4549955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24608" y="2912439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17" name="구부러진 연결선 16"/>
          <p:cNvCxnSpPr>
            <a:stCxn id="15" idx="3"/>
          </p:cNvCxnSpPr>
          <p:nvPr/>
        </p:nvCxnSpPr>
        <p:spPr bwMode="auto">
          <a:xfrm>
            <a:off x="1712641" y="2896034"/>
            <a:ext cx="504055" cy="717817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목록화면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6506" y="1124744"/>
            <a:ext cx="3589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4.1.1.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메타화면 그리기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EXP8001R00,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4/8)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321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952" y="836712"/>
            <a:ext cx="5025689" cy="333195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251663"/>
              </p:ext>
            </p:extLst>
          </p:nvPr>
        </p:nvGraphicFramePr>
        <p:xfrm>
          <a:off x="7377088" y="1772816"/>
          <a:ext cx="2256432" cy="70791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테이블은 아래의 버튼 기능을 통해서 그릴 수 있다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7689304" y="2955299"/>
            <a:ext cx="1813437" cy="260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77" tIns="45789" rIns="91577" bIns="45789" anchor="t"/>
          <a:lstStyle/>
          <a:p>
            <a:endParaRPr lang="en-US" altLang="ko-KR" sz="1100" b="1" i="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b="1" i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i="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100" b="1" i="0" dirty="0" smtClean="0">
                <a:latin typeface="맑은 고딕" pitchFamily="50" charset="-127"/>
                <a:ea typeface="맑은 고딕" pitchFamily="50" charset="-127"/>
              </a:rPr>
              <a:t>왼쪽에 </a:t>
            </a:r>
            <a:r>
              <a:rPr lang="en-US" altLang="ko-KR" sz="1100" b="1" i="0" dirty="0" smtClean="0">
                <a:latin typeface="맑은 고딕" pitchFamily="50" charset="-127"/>
                <a:ea typeface="맑은 고딕" pitchFamily="50" charset="-127"/>
              </a:rPr>
              <a:t>cell </a:t>
            </a:r>
            <a:r>
              <a:rPr lang="ko-KR" altLang="en-US" sz="1100" b="1" i="0" dirty="0" smtClean="0">
                <a:latin typeface="맑은 고딕" pitchFamily="50" charset="-127"/>
                <a:ea typeface="맑은 고딕" pitchFamily="50" charset="-127"/>
              </a:rPr>
              <a:t>추가</a:t>
            </a:r>
            <a:endParaRPr lang="en-US" altLang="ko-KR" sz="1100" b="1" i="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100" b="1" i="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b="1" i="0" dirty="0" smtClean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1100" b="1" i="0" dirty="0" smtClean="0">
                <a:latin typeface="맑은 고딕" pitchFamily="50" charset="-127"/>
                <a:ea typeface="맑은 고딕" pitchFamily="50" charset="-127"/>
              </a:rPr>
              <a:t>오른쪽에 </a:t>
            </a:r>
            <a:r>
              <a:rPr lang="en-US" altLang="ko-KR" sz="1100" b="1" i="0" dirty="0" smtClean="0">
                <a:latin typeface="맑은 고딕" pitchFamily="50" charset="-127"/>
                <a:ea typeface="맑은 고딕" pitchFamily="50" charset="-127"/>
              </a:rPr>
              <a:t>cell </a:t>
            </a:r>
            <a:r>
              <a:rPr lang="ko-KR" altLang="en-US" sz="1100" b="1" i="0" dirty="0" smtClean="0">
                <a:latin typeface="맑은 고딕" pitchFamily="50" charset="-127"/>
                <a:ea typeface="맑은 고딕" pitchFamily="50" charset="-127"/>
              </a:rPr>
              <a:t>추가</a:t>
            </a:r>
            <a:endParaRPr lang="en-US" altLang="ko-KR" sz="1100" b="1" i="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100" b="1" i="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b="1" i="0" dirty="0" smtClean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1100" b="1" i="0" dirty="0" smtClean="0">
                <a:latin typeface="맑은 고딕" pitchFamily="50" charset="-127"/>
                <a:ea typeface="맑은 고딕" pitchFamily="50" charset="-127"/>
              </a:rPr>
              <a:t>위쪽에 </a:t>
            </a:r>
            <a:r>
              <a:rPr lang="en-US" altLang="ko-KR" sz="1100" b="1" i="0" dirty="0" smtClean="0">
                <a:latin typeface="맑은 고딕" pitchFamily="50" charset="-127"/>
                <a:ea typeface="맑은 고딕" pitchFamily="50" charset="-127"/>
              </a:rPr>
              <a:t>cell </a:t>
            </a:r>
            <a:r>
              <a:rPr lang="ko-KR" altLang="en-US" sz="1100" b="1" i="0" dirty="0" smtClean="0">
                <a:latin typeface="맑은 고딕" pitchFamily="50" charset="-127"/>
                <a:ea typeface="맑은 고딕" pitchFamily="50" charset="-127"/>
              </a:rPr>
              <a:t>추가</a:t>
            </a:r>
            <a:endParaRPr lang="en-US" altLang="ko-KR" sz="1100" b="1" i="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100" b="1" i="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b="1" i="0" dirty="0" smtClean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1100" b="1" i="0" dirty="0" smtClean="0">
                <a:latin typeface="맑은 고딕" pitchFamily="50" charset="-127"/>
                <a:ea typeface="맑은 고딕" pitchFamily="50" charset="-127"/>
              </a:rPr>
              <a:t>아래쪽에 </a:t>
            </a:r>
            <a:r>
              <a:rPr lang="en-US" altLang="ko-KR" sz="1100" b="1" i="0" dirty="0" smtClean="0">
                <a:latin typeface="맑은 고딕" pitchFamily="50" charset="-127"/>
                <a:ea typeface="맑은 고딕" pitchFamily="50" charset="-127"/>
              </a:rPr>
              <a:t>cell </a:t>
            </a:r>
            <a:r>
              <a:rPr lang="ko-KR" altLang="en-US" sz="1100" b="1" i="0" dirty="0" smtClean="0">
                <a:latin typeface="맑은 고딕" pitchFamily="50" charset="-127"/>
                <a:ea typeface="맑은 고딕" pitchFamily="50" charset="-127"/>
              </a:rPr>
              <a:t>추가</a:t>
            </a:r>
            <a:endParaRPr lang="en-US" altLang="ko-KR" sz="1100" b="1" i="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100" b="1" i="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b="1" i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i="0" dirty="0" smtClean="0">
                <a:latin typeface="맑은 고딕" pitchFamily="50" charset="-127"/>
                <a:ea typeface="맑은 고딕" pitchFamily="50" charset="-127"/>
              </a:rPr>
              <a:t>          </a:t>
            </a:r>
            <a:r>
              <a:rPr lang="ko-KR" altLang="en-US" sz="1100" b="1" i="0" dirty="0" err="1" smtClean="0">
                <a:latin typeface="맑은 고딕" pitchFamily="50" charset="-127"/>
                <a:ea typeface="맑은 고딕" pitchFamily="50" charset="-127"/>
              </a:rPr>
              <a:t>셀합치기</a:t>
            </a:r>
            <a:r>
              <a:rPr lang="en-US" altLang="ko-KR" sz="1100" b="1" i="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b="1" i="0" dirty="0" smtClean="0">
                <a:latin typeface="맑은 고딕" pitchFamily="50" charset="-127"/>
                <a:ea typeface="맑은 고딕" pitchFamily="50" charset="-127"/>
              </a:rPr>
              <a:t>나누기</a:t>
            </a:r>
            <a:endParaRPr lang="en-US" altLang="ko-KR" sz="1100" b="1" i="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100" b="1" i="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b="1" i="0" dirty="0" smtClean="0">
                <a:latin typeface="맑은 고딕" pitchFamily="50" charset="-127"/>
                <a:ea typeface="맑은 고딕" pitchFamily="50" charset="-127"/>
              </a:rPr>
              <a:t>           </a:t>
            </a:r>
            <a:r>
              <a:rPr lang="ko-KR" altLang="en-US" sz="1100" b="1" i="0" dirty="0" smtClean="0">
                <a:latin typeface="맑은 고딕" pitchFamily="50" charset="-127"/>
                <a:ea typeface="맑은 고딕" pitchFamily="50" charset="-127"/>
              </a:rPr>
              <a:t>행</a:t>
            </a:r>
            <a:r>
              <a:rPr lang="en-US" altLang="ko-KR" sz="1100" b="1" i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i="0" dirty="0" smtClean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100" b="1" i="0" dirty="0" smtClean="0">
                <a:latin typeface="맑은 고딕" pitchFamily="50" charset="-127"/>
                <a:ea typeface="맑은 고딕" pitchFamily="50" charset="-127"/>
              </a:rPr>
              <a:t>열 삭제</a:t>
            </a:r>
            <a:endParaRPr lang="en-US" altLang="ko-KR" sz="1100" b="1" i="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100" b="1" i="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b="1" i="0" dirty="0" smtClean="0">
                <a:latin typeface="맑은 고딕" pitchFamily="50" charset="-127"/>
                <a:ea typeface="맑은 고딕" pitchFamily="50" charset="-127"/>
              </a:rPr>
              <a:t>           undo / redo</a:t>
            </a:r>
          </a:p>
          <a:p>
            <a:r>
              <a:rPr lang="en-US" altLang="ko-KR" sz="1100" b="1" i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i="0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r>
              <a:rPr lang="en-US" altLang="ko-KR" sz="1100" b="1" i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i="0" dirty="0" smtClean="0">
                <a:latin typeface="맑은 고딕" pitchFamily="50" charset="-127"/>
                <a:ea typeface="맑은 고딕" pitchFamily="50" charset="-127"/>
              </a:rPr>
              <a:t>    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99237" y="3110429"/>
            <a:ext cx="209550" cy="2476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80187" y="3499804"/>
            <a:ext cx="228600" cy="2381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80187" y="3798291"/>
            <a:ext cx="238125" cy="23812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3429" y="4123551"/>
            <a:ext cx="219075" cy="21907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80187" y="4466622"/>
            <a:ext cx="466725" cy="228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86219" y="4843431"/>
            <a:ext cx="476250" cy="1905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99237" y="5122536"/>
            <a:ext cx="463232" cy="2095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목록화면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6506" y="1124744"/>
            <a:ext cx="3652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4.1.1.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메타화면 그리기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EXP8001R00,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5/8)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26203" y="1794198"/>
            <a:ext cx="636270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829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52" y="1794586"/>
            <a:ext cx="7054506" cy="3842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952" y="846237"/>
            <a:ext cx="5025689" cy="333195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7415980"/>
              </p:ext>
            </p:extLst>
          </p:nvPr>
        </p:nvGraphicFramePr>
        <p:xfrm>
          <a:off x="7377088" y="1772816"/>
          <a:ext cx="2256432" cy="226239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테이블의 행과 열이 만들어지면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검색항목과 검색조건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입력 컨트롤을 배치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검색항목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기본레이블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을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Drag &amp; Drop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으로 해당 열에 배치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[Cell Type]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속성은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“HEADER”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 변경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③ 검색조건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직접입력이 필요한 조건은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[INPUT-TEXT(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기본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)]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컨트롤을 배치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날짜 조건은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[INPUT-TEXT(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달력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)]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컨트롤을 배치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[Cell Type]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속성은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“NORMAL”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 변경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모서리가 둥근 직사각형 27"/>
          <p:cNvSpPr/>
          <p:nvPr/>
        </p:nvSpPr>
        <p:spPr bwMode="auto">
          <a:xfrm>
            <a:off x="6531422" y="2707909"/>
            <a:ext cx="509810" cy="9543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6429609" y="3651633"/>
            <a:ext cx="811789" cy="96567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6437847" y="3748085"/>
            <a:ext cx="811789" cy="96567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8" name="구부러진 연결선 37"/>
          <p:cNvCxnSpPr/>
          <p:nvPr/>
        </p:nvCxnSpPr>
        <p:spPr bwMode="auto">
          <a:xfrm rot="10800000">
            <a:off x="4953001" y="2677430"/>
            <a:ext cx="1447781" cy="110297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cxnSp>
        <p:nvCxnSpPr>
          <p:cNvPr id="15" name="구부러진 연결선 14"/>
          <p:cNvCxnSpPr/>
          <p:nvPr/>
        </p:nvCxnSpPr>
        <p:spPr bwMode="auto">
          <a:xfrm rot="10800000">
            <a:off x="2936777" y="2893453"/>
            <a:ext cx="3464009" cy="74294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cxnSp>
        <p:nvCxnSpPr>
          <p:cNvPr id="33" name="구부러진 연결선 32"/>
          <p:cNvCxnSpPr/>
          <p:nvPr/>
        </p:nvCxnSpPr>
        <p:spPr bwMode="auto">
          <a:xfrm rot="10800000">
            <a:off x="3656857" y="2677430"/>
            <a:ext cx="2872701" cy="87249"/>
          </a:xfrm>
          <a:prstGeom prst="curvedConnector3">
            <a:avLst>
              <a:gd name="adj1" fmla="val 9642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6980272" y="2631709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76352" y="3700781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③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목록화면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6506" y="1124744"/>
            <a:ext cx="3589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4.1.1.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메타화면 그리기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EXP8001R00,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6/8)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419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istrator\Desktop\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481" y="1796158"/>
            <a:ext cx="6912768" cy="3708633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952" y="855762"/>
            <a:ext cx="5025689" cy="333195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04578091"/>
              </p:ext>
            </p:extLst>
          </p:nvPr>
        </p:nvGraphicFramePr>
        <p:xfrm>
          <a:off x="7377088" y="1772816"/>
          <a:ext cx="2256432" cy="236318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검색결과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영역 배치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목록 레이아웃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을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Drag &amp; Drop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으로 배치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검색결과 테이블 배치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그리드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Drag &amp; Drop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으로 검색결과 영역에 배치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본 가이드에서는 검색목록은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그리드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컨트롤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jQGrid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 이용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③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그리드의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설정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소스코드에서 사용할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그리드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컨트롤의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 지정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[id]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속성의 값을 변경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주로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“list”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 지정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 bwMode="auto">
          <a:xfrm>
            <a:off x="6487322" y="4401867"/>
            <a:ext cx="406466" cy="9836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7" name="구부러진 연결선 16"/>
          <p:cNvCxnSpPr/>
          <p:nvPr/>
        </p:nvCxnSpPr>
        <p:spPr bwMode="auto">
          <a:xfrm rot="10800000">
            <a:off x="4160912" y="3685541"/>
            <a:ext cx="2285220" cy="75751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18" name="모서리가 둥근 직사각형 17"/>
          <p:cNvSpPr/>
          <p:nvPr/>
        </p:nvSpPr>
        <p:spPr bwMode="auto">
          <a:xfrm>
            <a:off x="6470147" y="3459991"/>
            <a:ext cx="580611" cy="1440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구부러진 연결선 19"/>
          <p:cNvCxnSpPr/>
          <p:nvPr/>
        </p:nvCxnSpPr>
        <p:spPr bwMode="auto">
          <a:xfrm rot="10800000">
            <a:off x="1712641" y="3109477"/>
            <a:ext cx="4752529" cy="38577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22" name="모서리가 둥근 직사각형 21"/>
          <p:cNvSpPr/>
          <p:nvPr/>
        </p:nvSpPr>
        <p:spPr bwMode="auto">
          <a:xfrm>
            <a:off x="349821" y="2715529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33120" y="3541525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01072" y="4117589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1228" y="2662189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③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목록화면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6506" y="1124744"/>
            <a:ext cx="3589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4.1.1.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메타화면 그리기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EXP8001R00,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7/8)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14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Administrator\Desktop\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1098" y="1794283"/>
            <a:ext cx="6537176" cy="3507131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952" y="836712"/>
            <a:ext cx="5025689" cy="333195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300326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①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페이징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영역 배치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[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페이징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레이아웃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을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Drag &amp; Drop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으로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배치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algn="l" latinLnBrk="1"/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②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페이징결과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배치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[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페이징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네이게이션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을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Drag &amp; Drop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으로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페이징결과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영역에 배치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i="0" dirty="0" smtClean="0">
                          <a:latin typeface="+mn-lt"/>
                          <a:ea typeface="맑은 고딕" pitchFamily="50" charset="-127"/>
                        </a:rPr>
                        <a:t>③</a:t>
                      </a:r>
                      <a:endParaRPr lang="en-US" altLang="ko-KR" sz="900" b="0" i="0" dirty="0" smtClean="0">
                        <a:latin typeface="+mn-lt"/>
                        <a:ea typeface="맑은 고딕" pitchFamily="50" charset="-127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i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b="0" i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맑은 고딕" pitchFamily="50" charset="-127"/>
                        </a:rPr>
                        <a:t>For = Grid id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i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b="0" i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맑은 고딕" pitchFamily="50" charset="-127"/>
                        </a:rPr>
                        <a:t>FormId = </a:t>
                      </a:r>
                      <a:r>
                        <a:rPr lang="ko-KR" altLang="en-US" sz="900" b="0" i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맑은 고딕" pitchFamily="50" charset="-127"/>
                        </a:rPr>
                        <a:t>검색영역 폼 </a:t>
                      </a:r>
                      <a:r>
                        <a:rPr lang="en-US" altLang="ko-KR" sz="900" b="0" i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맑은 고딕" pitchFamily="50" charset="-127"/>
                        </a:rPr>
                        <a:t>id (searchForm)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="0" i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b="0" i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맑은 고딕" pitchFamily="50" charset="-127"/>
                        </a:rPr>
                        <a:t>Function = </a:t>
                      </a:r>
                      <a:r>
                        <a:rPr lang="ko-KR" altLang="en-US" sz="900" b="0" i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맑은 고딕" pitchFamily="50" charset="-127"/>
                        </a:rPr>
                        <a:t>검색 버튼을 눌렀을 대 실행되는 </a:t>
                      </a:r>
                      <a:r>
                        <a:rPr lang="ko-KR" altLang="en-US" sz="900" b="0" i="0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맑은 고딕" pitchFamily="50" charset="-127"/>
                        </a:rPr>
                        <a:t>함수명</a:t>
                      </a:r>
                      <a:r>
                        <a:rPr lang="ko-KR" altLang="en-US" sz="900" b="0" i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b="0" i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맑은 고딕" pitchFamily="50" charset="-127"/>
                        </a:rPr>
                        <a:t>(JSP</a:t>
                      </a:r>
                      <a:r>
                        <a:rPr lang="ko-KR" altLang="en-US" sz="900" b="0" i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맑은 고딕" pitchFamily="50" charset="-127"/>
                        </a:rPr>
                        <a:t>화면</a:t>
                      </a:r>
                      <a:r>
                        <a:rPr lang="en-US" altLang="ko-KR" sz="900" b="0" i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맑은 고딕" pitchFamily="50" charset="-127"/>
                        </a:rPr>
                        <a:t>)</a:t>
                      </a:r>
                      <a:endParaRPr lang="en-US" altLang="ko-KR" sz="900" b="0" i="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None/>
                      </a:pP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④ 검색버튼 배치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[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검색버튼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을 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Drag &amp; Drop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으로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 해당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from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영역에 배치 후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id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설정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None/>
                      </a:pP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모서리가 둥근 직사각형 14"/>
          <p:cNvSpPr/>
          <p:nvPr/>
        </p:nvSpPr>
        <p:spPr bwMode="auto">
          <a:xfrm>
            <a:off x="6356327" y="4555015"/>
            <a:ext cx="335923" cy="9836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4" name="구부러진 연결선 23"/>
          <p:cNvCxnSpPr/>
          <p:nvPr/>
        </p:nvCxnSpPr>
        <p:spPr bwMode="auto">
          <a:xfrm rot="10800000">
            <a:off x="4160913" y="4405621"/>
            <a:ext cx="2133315" cy="19858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25" name="모서리가 둥근 직사각형 24"/>
          <p:cNvSpPr/>
          <p:nvPr/>
        </p:nvSpPr>
        <p:spPr bwMode="auto">
          <a:xfrm>
            <a:off x="6322248" y="3847580"/>
            <a:ext cx="657382" cy="116093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6" name="구부러진 연결선 25"/>
          <p:cNvCxnSpPr/>
          <p:nvPr/>
        </p:nvCxnSpPr>
        <p:spPr bwMode="auto">
          <a:xfrm rot="10800000" flipV="1">
            <a:off x="1784649" y="3916971"/>
            <a:ext cx="4494293" cy="34463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416495" y="2666096"/>
            <a:ext cx="1152128" cy="29936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6324048" y="2340611"/>
            <a:ext cx="447114" cy="9836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33" name="구부러진 연결선 32"/>
          <p:cNvCxnSpPr/>
          <p:nvPr/>
        </p:nvCxnSpPr>
        <p:spPr bwMode="auto">
          <a:xfrm rot="10800000" flipV="1">
            <a:off x="5961112" y="2398033"/>
            <a:ext cx="315244" cy="6337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696432" y="2245381"/>
            <a:ext cx="2846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96616" y="2461405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None/>
            </a:pPr>
            <a:r>
              <a:rPr lang="ko-KR" altLang="en-US" b="1" dirty="0" smtClean="0">
                <a:solidFill>
                  <a:srgbClr val="FF0000"/>
                </a:solidFill>
                <a:ea typeface="맑은 고딕" pitchFamily="50" charset="-127"/>
              </a:rPr>
              <a:t>③</a:t>
            </a:r>
            <a:endParaRPr lang="en-US" altLang="ko-KR" b="1" dirty="0" smtClean="0">
              <a:solidFill>
                <a:srgbClr val="FF0000"/>
              </a:solidFill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00672" y="4030773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404930" y="4549637"/>
            <a:ext cx="34015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④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목록화면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6506" y="1124744"/>
            <a:ext cx="3589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4.1.1.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메타화면 그리기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EXP8001R00,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8/8)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LG\Desktop\개발가이드\개발가이드\목록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489" y="1813333"/>
            <a:ext cx="6768752" cy="3942758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8087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화면등록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Meta_Studio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 만든 화면 또는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JSP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작성된 화면을 신규등록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6246718" y="2402097"/>
            <a:ext cx="447114" cy="9836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6499046" y="2694684"/>
            <a:ext cx="447114" cy="9836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Picture 7" descr="C:\Users\Administrator\Desktop\개발가이드\2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002" y="855762"/>
            <a:ext cx="5040560" cy="363813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목록화면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6506" y="1124744"/>
            <a:ext cx="2427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4.1.2. APMD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화면정보 설정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LG\Desktop\개발가이드\개발가이드\목록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887" y="1813333"/>
            <a:ext cx="6919449" cy="3676452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190598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화면등록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화면분류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[EXP]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예제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화면유형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List</a:t>
                      </a: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레이아웃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Default </a:t>
                      </a: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View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유형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Meta</a:t>
                      </a: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메타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 : EXP8001R00</a:t>
                      </a:r>
                    </a:p>
                    <a:p>
                      <a:pPr algn="l" latinLnBrk="1"/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화면명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공지사항 목록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파일경로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/standard/exp</a:t>
                      </a: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파일명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EXP8001</a:t>
                      </a:r>
                    </a:p>
                    <a:p>
                      <a:pPr algn="l" latinLnBrk="1"/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위와 같이 작성 후 저장버튼을 누른다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1208584" y="2872815"/>
            <a:ext cx="4752528" cy="173846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2" name="Picture 7" descr="C:\Users\Administrator\Desktop\개발가이드\2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002" y="836712"/>
            <a:ext cx="5040560" cy="363813"/>
          </a:xfrm>
          <a:prstGeom prst="rect">
            <a:avLst/>
          </a:prstGeom>
          <a:noFill/>
        </p:spPr>
      </p:pic>
      <p:sp>
        <p:nvSpPr>
          <p:cNvPr id="9" name="모서리가 둥근 직사각형 8"/>
          <p:cNvSpPr/>
          <p:nvPr/>
        </p:nvSpPr>
        <p:spPr bwMode="auto">
          <a:xfrm>
            <a:off x="1269925" y="3288864"/>
            <a:ext cx="1134219" cy="12769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목록화면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6506" y="1124744"/>
            <a:ext cx="3362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4.1.2. APMD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화면정보 설정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(EXP8001)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Users\Administrator\Desktop\메뉴등록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488" y="1700808"/>
            <a:ext cx="6746875" cy="3960440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01477"/>
          <a:ext cx="2256432" cy="17231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①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메뉴 관리 페이지 이동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시스템관리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-&gt;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기본정보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-&gt;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메뉴 관리 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로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이동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② 메뉴 추가 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원하는 메뉴 아래를 선택 한 뒤 신규등록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새로운 메뉴를 추가할 경우에만 사용되며 다시 로그인 해야지 추가한 메뉴가 보인다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.)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모서리가 둥근 직사각형 24"/>
          <p:cNvSpPr/>
          <p:nvPr/>
        </p:nvSpPr>
        <p:spPr bwMode="auto">
          <a:xfrm>
            <a:off x="2504728" y="2636912"/>
            <a:ext cx="4248472" cy="158417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14611" y="429890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2111516" y="5186220"/>
            <a:ext cx="494248" cy="1440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4" name="Picture 7" descr="C:\Users\Administrator\Desktop\개발가이드\2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002" y="836712"/>
            <a:ext cx="5040560" cy="363813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목록화면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6506" y="1124744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4.1.3.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신규화면 메뉴등록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632520" y="2420888"/>
            <a:ext cx="1584176" cy="1728192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98305" name="Picture 1" descr="C:\Users\ub\Desktop\KakaoTalk_20160302_14040487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36976" y="3927822"/>
            <a:ext cx="1009783" cy="1301378"/>
          </a:xfrm>
          <a:prstGeom prst="rect">
            <a:avLst/>
          </a:prstGeom>
          <a:noFill/>
        </p:spPr>
      </p:pic>
      <p:cxnSp>
        <p:nvCxnSpPr>
          <p:cNvPr id="13" name="구부러진 연결선 10"/>
          <p:cNvCxnSpPr/>
          <p:nvPr/>
        </p:nvCxnSpPr>
        <p:spPr bwMode="auto">
          <a:xfrm rot="5400000">
            <a:off x="4993767" y="2668153"/>
            <a:ext cx="1440159" cy="94562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14" name="모서리가 둥근 직사각형 13"/>
          <p:cNvSpPr/>
          <p:nvPr/>
        </p:nvSpPr>
        <p:spPr bwMode="auto">
          <a:xfrm>
            <a:off x="6032564" y="2223329"/>
            <a:ext cx="470148" cy="132273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4808984" y="4509120"/>
            <a:ext cx="470148" cy="132273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Picture 1" descr="C:\Users\Administrator\Desktop\ㅆㄸㄴㅆ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6507" y="1719858"/>
            <a:ext cx="6845783" cy="4032448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01477"/>
          <a:ext cx="2256432" cy="191429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① 프로그램 권한 관리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권한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콤보박스에서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시스템 관리자 선택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dirty="0" smtClean="0">
                          <a:latin typeface="+mn-ea"/>
                          <a:ea typeface="+mn-ea"/>
                        </a:rPr>
                        <a:t>② </a:t>
                      </a:r>
                      <a:r>
                        <a:rPr lang="en-US" altLang="ko-KR" sz="900" b="0" i="0" dirty="0" smtClean="0">
                          <a:latin typeface="+mn-ea"/>
                          <a:ea typeface="+mn-ea"/>
                        </a:rPr>
                        <a:t>Menu Structure</a:t>
                      </a:r>
                      <a:r>
                        <a:rPr lang="ko-KR" altLang="en-US" sz="900" b="0" i="0" dirty="0" smtClean="0">
                          <a:latin typeface="+mn-ea"/>
                          <a:ea typeface="+mn-ea"/>
                        </a:rPr>
                        <a:t>에서 해당 화면이 </a:t>
                      </a:r>
                      <a:endParaRPr lang="en-US" altLang="ko-KR" sz="900" b="0" i="0" dirty="0" smtClean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dirty="0" smtClean="0">
                          <a:latin typeface="+mn-ea"/>
                          <a:ea typeface="+mn-ea"/>
                        </a:rPr>
                        <a:t>보여질 메뉴 선택</a:t>
                      </a:r>
                      <a:endParaRPr lang="en-US" altLang="ko-KR" sz="900" b="0" i="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i="0" dirty="0" smtClean="0">
                          <a:latin typeface="+mn-ea"/>
                          <a:ea typeface="+mn-ea"/>
                        </a:rPr>
                        <a:t>③ </a:t>
                      </a:r>
                      <a:r>
                        <a:rPr lang="en-US" altLang="ko-KR" sz="900" b="0" i="0" dirty="0" smtClean="0">
                          <a:latin typeface="+mn-ea"/>
                          <a:ea typeface="+mn-ea"/>
                        </a:rPr>
                        <a:t>Screen</a:t>
                      </a:r>
                      <a:r>
                        <a:rPr lang="en-US" altLang="ko-KR" sz="900" b="0" i="0" baseline="0" dirty="0" smtClean="0">
                          <a:latin typeface="+mn-ea"/>
                          <a:ea typeface="+mn-ea"/>
                        </a:rPr>
                        <a:t> List</a:t>
                      </a:r>
                      <a:r>
                        <a:rPr lang="ko-KR" altLang="en-US" sz="900" b="0" i="0" baseline="0" dirty="0" smtClean="0"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900" b="0" i="0" baseline="0" dirty="0" smtClean="0">
                          <a:latin typeface="+mn-ea"/>
                          <a:ea typeface="+mn-ea"/>
                        </a:rPr>
                        <a:t>add</a:t>
                      </a:r>
                      <a:r>
                        <a:rPr lang="ko-KR" altLang="en-US" sz="900" b="0" i="0" baseline="0" dirty="0" smtClean="0">
                          <a:latin typeface="+mn-ea"/>
                          <a:ea typeface="+mn-ea"/>
                        </a:rPr>
                        <a:t>버튼을 클릭하여 만들어준 화면 선택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i="0" dirty="0" smtClean="0">
                          <a:latin typeface="+mn-ea"/>
                          <a:ea typeface="+mn-ea"/>
                        </a:rPr>
                        <a:t>④ 체크박스의 체크상태를 활성화 해주면 화면에 대한 권한 설정완료</a:t>
                      </a:r>
                      <a:endParaRPr lang="ko-KR" altLang="en-US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모서리가 둥근 직사각형 24"/>
          <p:cNvSpPr/>
          <p:nvPr/>
        </p:nvSpPr>
        <p:spPr bwMode="auto">
          <a:xfrm>
            <a:off x="2474406" y="3212976"/>
            <a:ext cx="4288604" cy="216024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14611" y="429890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498312" y="2944057"/>
            <a:ext cx="1440161" cy="149305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6501098" y="2970595"/>
            <a:ext cx="241364" cy="9836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4968" y="3758218"/>
            <a:ext cx="792088" cy="135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모서리가 둥근 직사각형 12"/>
          <p:cNvSpPr/>
          <p:nvPr/>
        </p:nvSpPr>
        <p:spPr bwMode="auto">
          <a:xfrm>
            <a:off x="6057503" y="2248268"/>
            <a:ext cx="470148" cy="132273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구부러진 연결선 10"/>
          <p:cNvCxnSpPr>
            <a:endCxn id="5122" idx="0"/>
          </p:cNvCxnSpPr>
          <p:nvPr/>
        </p:nvCxnSpPr>
        <p:spPr bwMode="auto">
          <a:xfrm rot="5400000">
            <a:off x="4813748" y="2565324"/>
            <a:ext cx="1440159" cy="94562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16" name="모서리가 둥근 직사각형 15"/>
          <p:cNvSpPr/>
          <p:nvPr/>
        </p:nvSpPr>
        <p:spPr bwMode="auto">
          <a:xfrm>
            <a:off x="2855242" y="2735248"/>
            <a:ext cx="1017637" cy="96391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4761358" y="4506873"/>
            <a:ext cx="695697" cy="115441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62280" y="2515414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28664" y="3542194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44952" y="2894122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③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8704" y="3356992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④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24" name="Picture 7" descr="C:\Users\Administrator\Desktop\개발가이드\2단계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40002" y="836712"/>
            <a:ext cx="5040560" cy="363813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목록화면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6506" y="1124744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4.1.4.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신규화면 권한 부여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0511" y="1700808"/>
            <a:ext cx="6576061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00808"/>
          <a:ext cx="2256432" cy="144878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Jsp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파일생성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해당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project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WebContent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/WEB-INF/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jsp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/app/standard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/exp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폴더에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EXP8001.jsp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 생성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코드 작성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좌측과 같이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JSP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파일에 소스 코드 작성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아래 첨부된 파일로 대체 가능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1142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15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30477" y="832520"/>
            <a:ext cx="5040560" cy="395785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목록화면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6506" y="1124744"/>
            <a:ext cx="2805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4.1.5. JSP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만들기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(EXP8001.jsp)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8697416" y="5589240"/>
          <a:ext cx="1054100" cy="685800"/>
        </p:xfrm>
        <a:graphic>
          <a:graphicData uri="http://schemas.openxmlformats.org/presentationml/2006/ole">
            <p:oleObj spid="_x0000_s6147" name="포장기 셸 개체" showAsIcon="1" r:id="rId5" imgW="1053720" imgH="685800" progId="Package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80026" y="6309320"/>
            <a:ext cx="47259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* </a:t>
            </a:r>
            <a:r>
              <a:rPr lang="ko-KR" altLang="en-US" sz="800" dirty="0" smtClean="0"/>
              <a:t>관련소스는 </a:t>
            </a:r>
            <a:r>
              <a:rPr lang="en-US" altLang="ko-KR" sz="800" dirty="0" smtClean="0"/>
              <a:t>OLE</a:t>
            </a:r>
            <a:r>
              <a:rPr lang="ko-KR" altLang="en-US" sz="800" dirty="0" smtClean="0"/>
              <a:t>파일로 </a:t>
            </a:r>
            <a:r>
              <a:rPr lang="en-US" altLang="ko-KR" sz="800" dirty="0" smtClean="0"/>
              <a:t>Import</a:t>
            </a:r>
            <a:r>
              <a:rPr lang="ko-KR" altLang="en-US" sz="800" dirty="0" smtClean="0"/>
              <a:t>되어 있습니다</a:t>
            </a:r>
            <a:r>
              <a:rPr lang="en-US" altLang="ko-KR" sz="800" dirty="0" smtClean="0"/>
              <a:t>. </a:t>
            </a:r>
            <a:r>
              <a:rPr lang="ko-KR" altLang="en-US" sz="800" dirty="0" err="1" smtClean="0"/>
              <a:t>더블클릭하시면</a:t>
            </a:r>
            <a:r>
              <a:rPr lang="ko-KR" altLang="en-US" sz="800" dirty="0" smtClean="0"/>
              <a:t> 소스를 다운로드 하실 수 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 rot="16200000">
            <a:off x="-1679177" y="1665983"/>
            <a:ext cx="6857999" cy="352603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95" y="2348880"/>
            <a:ext cx="3501976" cy="864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3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88900" dist="50800" dir="2700000" algn="tl" rotWithShape="0">
                    <a:prstClr val="black">
                      <a:alpha val="47000"/>
                    </a:prstClr>
                  </a:outerShdw>
                </a:effectLst>
                <a:latin typeface="+mn-ea"/>
                <a:ea typeface="+mn-ea"/>
              </a:rPr>
              <a:t>목차</a:t>
            </a:r>
            <a:endParaRPr lang="en-US" altLang="ko-KR" sz="32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+mn-ea"/>
              <a:ea typeface="+mn-ea"/>
            </a:endParaRPr>
          </a:p>
          <a:p>
            <a:pPr algn="ctr"/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ffectLst>
                  <a:outerShdw blurRad="88900" dist="50800" dir="2700000" algn="tl" rotWithShape="0">
                    <a:prstClr val="black">
                      <a:alpha val="47000"/>
                    </a:prstClr>
                  </a:outerShdw>
                </a:effectLst>
                <a:latin typeface="+mn-ea"/>
                <a:ea typeface="+mn-ea"/>
              </a:rPr>
              <a:t>Index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+mn-ea"/>
              <a:ea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664012" y="0"/>
            <a:ext cx="101834" cy="2204864"/>
            <a:chOff x="1664012" y="-268741"/>
            <a:chExt cx="101834" cy="2204864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706400" y="-268741"/>
              <a:ext cx="0" cy="2126563"/>
            </a:xfrm>
            <a:prstGeom prst="line">
              <a:avLst/>
            </a:prstGeom>
            <a:ln>
              <a:solidFill>
                <a:srgbClr val="03C6FF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 rot="2700000" flipH="1" flipV="1">
              <a:off x="1664012" y="1834289"/>
              <a:ext cx="101834" cy="101834"/>
            </a:xfrm>
            <a:prstGeom prst="rect">
              <a:avLst/>
            </a:prstGeom>
            <a:solidFill>
              <a:srgbClr val="03C6FF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extrusionH="254000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088904" y="1083508"/>
            <a:ext cx="5040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9EE7"/>
                </a:solidFill>
                <a:latin typeface="+mn-ea"/>
                <a:ea typeface="+mn-ea"/>
              </a:rPr>
              <a:t>01.</a:t>
            </a:r>
          </a:p>
          <a:p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9EE7"/>
              </a:solidFill>
              <a:latin typeface="+mn-ea"/>
            </a:endParaRPr>
          </a:p>
          <a:p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9EE7"/>
                </a:solidFill>
                <a:latin typeface="+mn-ea"/>
              </a:rPr>
              <a:t>02.</a:t>
            </a:r>
          </a:p>
          <a:p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9EE7"/>
              </a:solidFill>
              <a:latin typeface="+mn-ea"/>
            </a:endParaRPr>
          </a:p>
          <a:p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9EE7"/>
                </a:solidFill>
                <a:latin typeface="+mn-ea"/>
              </a:rPr>
              <a:t>03.</a:t>
            </a:r>
          </a:p>
          <a:p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9EE7"/>
              </a:solidFill>
              <a:latin typeface="+mn-ea"/>
            </a:endParaRPr>
          </a:p>
          <a:p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9EE7"/>
                </a:solidFill>
                <a:latin typeface="+mn-ea"/>
              </a:rPr>
              <a:t>04.</a:t>
            </a:r>
          </a:p>
          <a:p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9EE7"/>
              </a:solidFill>
              <a:latin typeface="+mn-ea"/>
            </a:endParaRPr>
          </a:p>
          <a:p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9EE7"/>
                </a:solidFill>
                <a:latin typeface="+mn-ea"/>
              </a:rPr>
              <a:t>05.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9EE7"/>
                </a:solidFill>
                <a:latin typeface="+mn-ea"/>
                <a:ea typeface="+mn-ea"/>
              </a:rPr>
              <a:t> </a:t>
            </a:r>
          </a:p>
          <a:p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9EE7"/>
              </a:solidFill>
              <a:latin typeface="+mn-ea"/>
              <a:ea typeface="+mn-ea"/>
            </a:endParaRPr>
          </a:p>
          <a:p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9EE7"/>
                </a:solidFill>
                <a:latin typeface="+mn-ea"/>
                <a:ea typeface="+mn-ea"/>
              </a:rPr>
              <a:t>06.</a:t>
            </a:r>
          </a:p>
          <a:p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9EE7"/>
              </a:solidFill>
              <a:latin typeface="+mn-ea"/>
              <a:ea typeface="+mn-ea"/>
            </a:endParaRPr>
          </a:p>
        </p:txBody>
      </p:sp>
      <p:sp>
        <p:nvSpPr>
          <p:cNvPr id="2" name="직사각형 1"/>
          <p:cNvSpPr/>
          <p:nvPr/>
        </p:nvSpPr>
        <p:spPr>
          <a:xfrm rot="16200000">
            <a:off x="85642" y="3406140"/>
            <a:ext cx="6857998" cy="45719"/>
          </a:xfrm>
          <a:prstGeom prst="rect">
            <a:avLst/>
          </a:prstGeom>
          <a:solidFill>
            <a:srgbClr val="03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540771" y="1083508"/>
            <a:ext cx="33645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개요</a:t>
            </a:r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개발 순서</a:t>
            </a:r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개발 목표</a:t>
            </a:r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공지사항 목록</a:t>
            </a:r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공지사항 등록</a:t>
            </a:r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공지사항 상세</a:t>
            </a:r>
            <a:endParaRPr lang="en-US" altLang="ko-KR" sz="20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8087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메뉴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네비게이션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바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-&gt;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예제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-&gt;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예제 게시판 메뉴를 선택하면 목록화면으로 이동한다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 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9" name="Picture 2" descr="C:\Users\Administrator\Desktop\개발가이드\4단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576" y="836712"/>
            <a:ext cx="4992935" cy="3807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목록화면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506" y="1124744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4.1.6.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목록화면 이동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113665" name="Picture 1" descr="C:\Users\ub\Desktop\KakaoTalk_20160302_14093012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8504" y="1772816"/>
            <a:ext cx="6624736" cy="3894368"/>
          </a:xfrm>
          <a:prstGeom prst="rect">
            <a:avLst/>
          </a:prstGeom>
          <a:noFill/>
        </p:spPr>
      </p:pic>
      <p:sp>
        <p:nvSpPr>
          <p:cNvPr id="14" name="모서리가 둥근 직사각형 13"/>
          <p:cNvSpPr/>
          <p:nvPr/>
        </p:nvSpPr>
        <p:spPr bwMode="auto">
          <a:xfrm>
            <a:off x="5545690" y="2293498"/>
            <a:ext cx="447114" cy="9836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5376735" y="2645225"/>
            <a:ext cx="447114" cy="9836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6" name="구부러진 연결선 10"/>
          <p:cNvCxnSpPr>
            <a:stCxn id="14" idx="2"/>
            <a:endCxn id="15" idx="3"/>
          </p:cNvCxnSpPr>
          <p:nvPr/>
        </p:nvCxnSpPr>
        <p:spPr bwMode="auto">
          <a:xfrm rot="16200000" flipH="1">
            <a:off x="5645276" y="2515834"/>
            <a:ext cx="302545" cy="54602"/>
          </a:xfrm>
          <a:prstGeom prst="curvedConnector4">
            <a:avLst>
              <a:gd name="adj1" fmla="val 41872"/>
              <a:gd name="adj2" fmla="val 828096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70791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좌측 화면이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로드된다면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성공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9" name="Picture 2" descr="C:\Users\Administrator\Desktop\개발가이드\4단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576" y="836712"/>
            <a:ext cx="4992935" cy="3807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목록화면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506" y="1124744"/>
            <a:ext cx="1996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4.1.7.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목록화면 테스트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208898" name="Picture 2" descr="C:\Users\ub\Desktop\KakaoTalk_20160302_14134681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472" y="1772816"/>
            <a:ext cx="6984776" cy="41143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LG\Desktop\개발가이드\개발가이드\목록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70" y="1782511"/>
            <a:ext cx="6480720" cy="4317284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8087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서비스등록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SO(Service Object)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apmd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등록해서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screen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 연결하기 위한 작업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9" name="Picture 7" descr="C:\Users\Administrator\Desktop\개발가이드\2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002" y="875468"/>
            <a:ext cx="5040560" cy="363813"/>
          </a:xfrm>
          <a:prstGeom prst="rect">
            <a:avLst/>
          </a:prstGeom>
          <a:noFill/>
        </p:spPr>
      </p:pic>
      <p:sp>
        <p:nvSpPr>
          <p:cNvPr id="10" name="모서리가 둥근 직사각형 9"/>
          <p:cNvSpPr/>
          <p:nvPr/>
        </p:nvSpPr>
        <p:spPr bwMode="auto">
          <a:xfrm>
            <a:off x="6071220" y="2401918"/>
            <a:ext cx="447114" cy="9836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6304498" y="2706004"/>
            <a:ext cx="447114" cy="9836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65851" y="3037469"/>
            <a:ext cx="1075181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구부러진 연결선 10"/>
          <p:cNvCxnSpPr>
            <a:endCxn id="4098" idx="0"/>
          </p:cNvCxnSpPr>
          <p:nvPr/>
        </p:nvCxnSpPr>
        <p:spPr bwMode="auto">
          <a:xfrm rot="10800000" flipV="1">
            <a:off x="4703442" y="2461405"/>
            <a:ext cx="1329678" cy="576064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16" name="모서리가 둥근 직사각형 15"/>
          <p:cNvSpPr/>
          <p:nvPr/>
        </p:nvSpPr>
        <p:spPr bwMode="auto">
          <a:xfrm>
            <a:off x="4295403" y="4216198"/>
            <a:ext cx="447114" cy="9836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검색기능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506" y="1124744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4.2.1. APMD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서비스 신규등록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(1/4)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LG\Desktop\개발가이드\개발가이드\목록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9562" y="1705457"/>
            <a:ext cx="6599662" cy="4212332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00808"/>
          <a:ext cx="2256432" cy="227174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서비스등록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분류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[EXP]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예제 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 유형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조회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페이징여부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Yes</a:t>
                      </a:r>
                    </a:p>
                    <a:p>
                      <a:pPr algn="l" latinLnBrk="1"/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페이징건수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: 10</a:t>
                      </a:r>
                    </a:p>
                    <a:p>
                      <a:pPr algn="l" latinLnBrk="1"/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서비스명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공지사항 목록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 설명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공지사항 목록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컴포넌트 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호출유형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custom</a:t>
                      </a:r>
                    </a:p>
                    <a:p>
                      <a:pPr algn="l" latinLnBrk="1"/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클래스명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</a:t>
                      </a: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com.ubone.example.notice.service.NoticeManageSO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메서드명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getNoticeList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1142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611596" y="4497194"/>
            <a:ext cx="2949395" cy="294333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6482946" y="5719777"/>
            <a:ext cx="342262" cy="14159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Picture 7" descr="C:\Users\Administrator\Desktop\개발가이드\2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002" y="883781"/>
            <a:ext cx="5040560" cy="36381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523888" y="4519157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488504" y="2821445"/>
            <a:ext cx="6336704" cy="122413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9104" y="2605421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검색기능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6506" y="1124744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4.2.1. APMD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서비스 신규등록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(2/4)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LG\Desktop\개발가이드\개발가이드\목록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2126" y="1749150"/>
            <a:ext cx="6475090" cy="4301598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32299"/>
          <a:ext cx="2256432" cy="134799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Service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Mapping</a:t>
                      </a:r>
                    </a:p>
                    <a:p>
                      <a:pPr algn="l" latinLnBrk="1"/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APMD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 관리 페이지에서 앞에서 등록한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EXP8001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의 상세로 이동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오른쪽 하단부분에 신규버튼 클릭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Function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으로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방금 만들어준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service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매핑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모서리가 둥근 직사각형 14"/>
          <p:cNvSpPr/>
          <p:nvPr/>
        </p:nvSpPr>
        <p:spPr bwMode="auto">
          <a:xfrm>
            <a:off x="6476973" y="4663410"/>
            <a:ext cx="214493" cy="118913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4" name="구부러진 연결선 23"/>
          <p:cNvCxnSpPr>
            <a:endCxn id="20" idx="3"/>
          </p:cNvCxnSpPr>
          <p:nvPr/>
        </p:nvCxnSpPr>
        <p:spPr bwMode="auto">
          <a:xfrm rot="10800000">
            <a:off x="5673081" y="4617132"/>
            <a:ext cx="769175" cy="10801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27" name="직사각형 26"/>
          <p:cNvSpPr/>
          <p:nvPr/>
        </p:nvSpPr>
        <p:spPr>
          <a:xfrm>
            <a:off x="5232793" y="444291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12291" name="Picture 3" descr="C:\Users\LG\Desktop\개발가이드\개발가이드\목록1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6736" y="1628800"/>
            <a:ext cx="2938600" cy="1744043"/>
          </a:xfrm>
          <a:prstGeom prst="rect">
            <a:avLst/>
          </a:prstGeom>
          <a:noFill/>
        </p:spPr>
      </p:pic>
      <p:pic>
        <p:nvPicPr>
          <p:cNvPr id="12292" name="Picture 4" descr="C:\Users\LG\Desktop\개발가이드\개발가이드\공지사항1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16696" y="3861593"/>
            <a:ext cx="3345236" cy="1583631"/>
          </a:xfrm>
          <a:prstGeom prst="rect">
            <a:avLst/>
          </a:prstGeom>
          <a:noFill/>
        </p:spPr>
      </p:pic>
      <p:sp>
        <p:nvSpPr>
          <p:cNvPr id="17" name="모서리가 둥근 직사각형 16"/>
          <p:cNvSpPr/>
          <p:nvPr/>
        </p:nvSpPr>
        <p:spPr bwMode="auto">
          <a:xfrm>
            <a:off x="4747250" y="4509120"/>
            <a:ext cx="214493" cy="118913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2504728" y="1556792"/>
            <a:ext cx="3096344" cy="1872208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2144688" y="3717032"/>
            <a:ext cx="3528392" cy="180020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3" name="구부러진 연결선 22"/>
          <p:cNvCxnSpPr/>
          <p:nvPr/>
        </p:nvCxnSpPr>
        <p:spPr bwMode="auto">
          <a:xfrm rot="16200000" flipV="1">
            <a:off x="4239467" y="3854501"/>
            <a:ext cx="1044116" cy="19311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pic>
        <p:nvPicPr>
          <p:cNvPr id="16" name="Picture 7" descr="C:\Users\Administrator\Desktop\개발가이드\2단계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40002" y="836712"/>
            <a:ext cx="5040560" cy="363813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5817096" y="4365104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36976" y="3501008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검색기능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6506" y="1124744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4.2.1. APMD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서비스 신규등록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(3/4)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377" y="1803808"/>
            <a:ext cx="6921312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8087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Alias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지정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Service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 후 해당화면에서 이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Service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호출할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Alias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INQUIRY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 지정한다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모서리가 둥근 직사각형 24"/>
          <p:cNvSpPr/>
          <p:nvPr/>
        </p:nvSpPr>
        <p:spPr bwMode="auto">
          <a:xfrm>
            <a:off x="387920" y="4722228"/>
            <a:ext cx="6581303" cy="187449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10" name="Picture 7" descr="C:\Users\Administrator\Desktop\개발가이드\2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002" y="836712"/>
            <a:ext cx="5040560" cy="36381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검색기능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506" y="1124744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4.2.1. APMD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서비스 신규등록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(4/4)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ub\Desktop\KakaoTalk_20160302_14252753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724" y="1725223"/>
            <a:ext cx="7023092" cy="3850200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23986"/>
          <a:ext cx="2256432" cy="70791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i="0" dirty="0" smtClean="0">
                          <a:latin typeface="+mn-ea"/>
                          <a:ea typeface="+mn-ea"/>
                        </a:rPr>
                        <a:t>① 검색 버튼 이벤트 바인딩</a:t>
                      </a:r>
                      <a:endParaRPr lang="en-US" altLang="ko-KR" sz="900" b="0" i="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모서리가 둥근 직사각형 14"/>
          <p:cNvSpPr/>
          <p:nvPr/>
        </p:nvSpPr>
        <p:spPr bwMode="auto">
          <a:xfrm>
            <a:off x="2144688" y="4653136"/>
            <a:ext cx="1789836" cy="288032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32793" y="443460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13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30477" y="836712"/>
            <a:ext cx="5040560" cy="39578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886697" y="4653136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검색기능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6506" y="1124744"/>
            <a:ext cx="3108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4.2.2.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검색 함수 작성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(EXP8001.jsp)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8121352" y="5517232"/>
          <a:ext cx="1054100" cy="685800"/>
        </p:xfrm>
        <a:graphic>
          <a:graphicData uri="http://schemas.openxmlformats.org/presentationml/2006/ole">
            <p:oleObj spid="_x0000_s7170" name="포장기 셸 개체" showAsIcon="1" r:id="rId5" imgW="1053720" imgH="685800" progId="Package">
              <p:embed/>
            </p:oleObj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180026" y="6309320"/>
            <a:ext cx="47259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* </a:t>
            </a:r>
            <a:r>
              <a:rPr lang="ko-KR" altLang="en-US" sz="800" dirty="0" smtClean="0"/>
              <a:t>관련소스는 </a:t>
            </a:r>
            <a:r>
              <a:rPr lang="en-US" altLang="ko-KR" sz="800" dirty="0" smtClean="0"/>
              <a:t>OLE</a:t>
            </a:r>
            <a:r>
              <a:rPr lang="ko-KR" altLang="en-US" sz="800" dirty="0" smtClean="0"/>
              <a:t>파일로 </a:t>
            </a:r>
            <a:r>
              <a:rPr lang="en-US" altLang="ko-KR" sz="800" dirty="0" smtClean="0"/>
              <a:t>Import</a:t>
            </a:r>
            <a:r>
              <a:rPr lang="ko-KR" altLang="en-US" sz="800" dirty="0" smtClean="0"/>
              <a:t>되어 있습니다</a:t>
            </a:r>
            <a:r>
              <a:rPr lang="en-US" altLang="ko-KR" sz="800" dirty="0" smtClean="0"/>
              <a:t>. </a:t>
            </a:r>
            <a:r>
              <a:rPr lang="ko-KR" altLang="en-US" sz="800" dirty="0" err="1" smtClean="0"/>
              <a:t>더블클릭하시면</a:t>
            </a:r>
            <a:r>
              <a:rPr lang="ko-KR" altLang="en-US" sz="800" dirty="0" smtClean="0"/>
              <a:t> 소스를 다운로드 하실 수 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23986"/>
          <a:ext cx="2256432" cy="70791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i="0" dirty="0" smtClean="0">
                          <a:latin typeface="+mn-ea"/>
                          <a:ea typeface="+mn-ea"/>
                        </a:rPr>
                        <a:t>① 좌측 </a:t>
                      </a:r>
                      <a:r>
                        <a:rPr lang="en-US" altLang="ko-KR" sz="900" b="0" i="0" dirty="0" err="1" smtClean="0">
                          <a:latin typeface="+mn-ea"/>
                          <a:ea typeface="+mn-ea"/>
                        </a:rPr>
                        <a:t>fnSearch</a:t>
                      </a:r>
                      <a:r>
                        <a:rPr lang="en-US" altLang="ko-KR" sz="900" b="0" i="0" dirty="0" smtClean="0">
                          <a:latin typeface="+mn-ea"/>
                          <a:ea typeface="+mn-ea"/>
                        </a:rPr>
                        <a:t>()</a:t>
                      </a:r>
                      <a:r>
                        <a:rPr lang="ko-KR" altLang="en-US" sz="900" b="0" i="0" dirty="0" smtClean="0">
                          <a:latin typeface="+mn-ea"/>
                          <a:ea typeface="+mn-ea"/>
                        </a:rPr>
                        <a:t>함수 구현 </a:t>
                      </a:r>
                      <a:endParaRPr lang="en-US" altLang="ko-KR" sz="900" b="0" i="0" dirty="0" smtClean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900" b="0" i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dirty="0" smtClean="0">
                          <a:latin typeface="+mn-ea"/>
                          <a:ea typeface="+mn-ea"/>
                        </a:rPr>
                        <a:t>아래 첨부된 파일로 대체 가능</a:t>
                      </a:r>
                      <a:r>
                        <a:rPr lang="en-US" altLang="ko-KR" sz="900" b="0" i="0" dirty="0" smtClean="0"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모서리가 둥근 직사각형 14"/>
          <p:cNvSpPr/>
          <p:nvPr/>
        </p:nvSpPr>
        <p:spPr bwMode="auto">
          <a:xfrm>
            <a:off x="2731116" y="4855218"/>
            <a:ext cx="1789836" cy="9836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2226970" y="2505311"/>
            <a:ext cx="3446110" cy="648072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32793" y="443460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2628196" y="3502090"/>
            <a:ext cx="1964764" cy="803421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3862606" y="3266487"/>
            <a:ext cx="447114" cy="9836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2288794" y="5344445"/>
            <a:ext cx="2088142" cy="113194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0477" y="836712"/>
            <a:ext cx="5040560" cy="39578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5673080" y="2700607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62636" y="3189423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92960" y="3780727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③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64184" y="4781219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④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27788" y="5270467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⑤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검색기능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6506" y="1124744"/>
            <a:ext cx="3108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4.2.3.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검색 함수 작성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(EXP8001.jsp)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8121352" y="5517232"/>
          <a:ext cx="1054100" cy="685800"/>
        </p:xfrm>
        <a:graphic>
          <a:graphicData uri="http://schemas.openxmlformats.org/presentationml/2006/ole">
            <p:oleObj spid="_x0000_s209922" name="포장기 셸 개체" showAsIcon="1" r:id="rId4" imgW="1053720" imgH="685800" progId="Package">
              <p:embed/>
            </p:oleObj>
          </a:graphicData>
        </a:graphic>
      </p:graphicFrame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4125" y="1700808"/>
            <a:ext cx="6252648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5180026" y="6309320"/>
            <a:ext cx="47259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* </a:t>
            </a:r>
            <a:r>
              <a:rPr lang="ko-KR" altLang="en-US" sz="800" dirty="0" smtClean="0"/>
              <a:t>관련소스는 </a:t>
            </a:r>
            <a:r>
              <a:rPr lang="en-US" altLang="ko-KR" sz="800" dirty="0" smtClean="0"/>
              <a:t>OLE</a:t>
            </a:r>
            <a:r>
              <a:rPr lang="ko-KR" altLang="en-US" sz="800" dirty="0" smtClean="0"/>
              <a:t>파일로 </a:t>
            </a:r>
            <a:r>
              <a:rPr lang="en-US" altLang="ko-KR" sz="800" dirty="0" smtClean="0"/>
              <a:t>Import</a:t>
            </a:r>
            <a:r>
              <a:rPr lang="ko-KR" altLang="en-US" sz="800" dirty="0" smtClean="0"/>
              <a:t>되어 있습니다</a:t>
            </a:r>
            <a:r>
              <a:rPr lang="en-US" altLang="ko-KR" sz="800" dirty="0" smtClean="0"/>
              <a:t>. </a:t>
            </a:r>
            <a:r>
              <a:rPr lang="ko-KR" altLang="en-US" sz="800" dirty="0" err="1" smtClean="0"/>
              <a:t>더블클릭하시면</a:t>
            </a:r>
            <a:r>
              <a:rPr lang="ko-KR" altLang="en-US" sz="800" dirty="0" smtClean="0"/>
              <a:t> 소스를 다운로드 하실 수 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487" y="1772816"/>
            <a:ext cx="6696575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5375"/>
          <a:ext cx="2256432" cy="198807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Service Object</a:t>
                      </a: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NoticeManageInquiryDAO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타입의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DAO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 선언 후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@Resource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어노테이션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추가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getNoticeList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구현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사용자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User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정보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필요시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DataUtil.makeUserAddedParameter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호출하여 사용자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User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정보가 포함된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파라미터를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가져온다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③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NoticeManageInquiryDAO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getNoticeList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호출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모서리가 둥근 직사각형 24"/>
          <p:cNvSpPr/>
          <p:nvPr/>
        </p:nvSpPr>
        <p:spPr bwMode="auto">
          <a:xfrm>
            <a:off x="2504728" y="4581128"/>
            <a:ext cx="2304256" cy="50405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32793" y="448599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2523778" y="3808584"/>
            <a:ext cx="2151784" cy="34049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8704" y="3884340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36976" y="4437112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87707" y="4888652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③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15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0477" y="836712"/>
            <a:ext cx="5040560" cy="395785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검색기능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6506" y="1124744"/>
            <a:ext cx="4404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4.2.4. Service Object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작성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(NoticeManageSO.java)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2648745" y="4869160"/>
            <a:ext cx="2016223" cy="72008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900" y="1772816"/>
            <a:ext cx="6825208" cy="381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8087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DAO</a:t>
                      </a: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NoticeManageInquiryDAO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Interface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</a:p>
                    <a:p>
                      <a:pPr algn="l" latinLnBrk="1"/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getNoticeList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추가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2413670" y="4256013"/>
            <a:ext cx="2035274" cy="134491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2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0477" y="836712"/>
            <a:ext cx="5040560" cy="39578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검색기능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506" y="1124744"/>
            <a:ext cx="233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4.2.5. DAO Interface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작성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44488" y="11663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1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개요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453576" y="1337188"/>
            <a:ext cx="8893264" cy="960899"/>
            <a:chOff x="453576" y="1066605"/>
            <a:chExt cx="8893264" cy="960899"/>
          </a:xfrm>
        </p:grpSpPr>
        <p:grpSp>
          <p:nvGrpSpPr>
            <p:cNvPr id="37" name="그룹 36"/>
            <p:cNvGrpSpPr/>
            <p:nvPr/>
          </p:nvGrpSpPr>
          <p:grpSpPr>
            <a:xfrm>
              <a:off x="453576" y="1066605"/>
              <a:ext cx="1213359" cy="303536"/>
              <a:chOff x="378072" y="923994"/>
              <a:chExt cx="1213359" cy="303536"/>
            </a:xfrm>
          </p:grpSpPr>
          <p:sp>
            <p:nvSpPr>
              <p:cNvPr id="39" name="모서리가 둥근 직사각형 38"/>
              <p:cNvSpPr/>
              <p:nvPr/>
            </p:nvSpPr>
            <p:spPr bwMode="auto">
              <a:xfrm>
                <a:off x="378072" y="1000800"/>
                <a:ext cx="54000" cy="1728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4000">
                    <a:srgbClr val="F28736"/>
                  </a:gs>
                  <a:gs pos="100000">
                    <a:srgbClr val="D0580E"/>
                  </a:gs>
                </a:gsLst>
                <a:lin ang="5400000" scaled="0"/>
              </a:gradFill>
              <a:ln w="6350" cap="flat" cmpd="sng" algn="ctr">
                <a:solidFill>
                  <a:srgbClr val="D0580E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72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90488" marR="0" indent="-90488" algn="ctr" defTabSz="914400" rtl="0" eaLnBrk="0" fontAlgn="t" latinLnBrk="0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89600" y="923994"/>
                <a:ext cx="1101831" cy="3035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r>
                  <a:rPr lang="ko-KR" altLang="en-US" sz="1500" b="1" dirty="0" smtClean="0">
                    <a:solidFill>
                      <a:srgbClr val="E66110"/>
                    </a:solidFill>
                    <a:ea typeface="맑은 고딕" pitchFamily="50" charset="-127"/>
                  </a:rPr>
                  <a:t>문서의 목적</a:t>
                </a: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483782" y="1354637"/>
              <a:ext cx="8863058" cy="672867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 pitchFamily="50" charset="-127"/>
                </a:rPr>
                <a:t>UB-Meta Framework 1.6↑</a:t>
              </a: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 pitchFamily="50" charset="-127"/>
                </a:rPr>
                <a:t>을 기반으로 한 개발 가이드를 통해 신규 업무 개발 및 기존 개발의 수정</a:t>
              </a: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 pitchFamily="50" charset="-127"/>
                </a:rPr>
                <a:t>/</a:t>
              </a: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 pitchFamily="50" charset="-127"/>
                </a:rPr>
                <a:t>변경을 할 수 있는</a:t>
              </a:r>
              <a:endPara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 pitchFamily="50" charset="-127"/>
                </a:rPr>
                <a:t>개발 가이드를 제공한다</a:t>
              </a: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 pitchFamily="50" charset="-127"/>
                </a:rPr>
                <a:t>.</a:t>
              </a:r>
              <a:endPara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53576" y="2825302"/>
            <a:ext cx="9134869" cy="960899"/>
            <a:chOff x="453576" y="1066605"/>
            <a:chExt cx="9134869" cy="960899"/>
          </a:xfrm>
        </p:grpSpPr>
        <p:grpSp>
          <p:nvGrpSpPr>
            <p:cNvPr id="42" name="그룹 41"/>
            <p:cNvGrpSpPr/>
            <p:nvPr/>
          </p:nvGrpSpPr>
          <p:grpSpPr>
            <a:xfrm>
              <a:off x="453576" y="1066605"/>
              <a:ext cx="1213359" cy="303536"/>
              <a:chOff x="378072" y="923994"/>
              <a:chExt cx="1213359" cy="303536"/>
            </a:xfrm>
          </p:grpSpPr>
          <p:sp>
            <p:nvSpPr>
              <p:cNvPr id="44" name="모서리가 둥근 직사각형 43"/>
              <p:cNvSpPr/>
              <p:nvPr/>
            </p:nvSpPr>
            <p:spPr bwMode="auto">
              <a:xfrm>
                <a:off x="378072" y="1000800"/>
                <a:ext cx="54000" cy="1728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4000">
                    <a:srgbClr val="F28736"/>
                  </a:gs>
                  <a:gs pos="100000">
                    <a:srgbClr val="D0580E"/>
                  </a:gs>
                </a:gsLst>
                <a:lin ang="5400000" scaled="0"/>
              </a:gradFill>
              <a:ln w="6350" cap="flat" cmpd="sng" algn="ctr">
                <a:solidFill>
                  <a:srgbClr val="D0580E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72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90488" marR="0" indent="-90488" algn="ctr" defTabSz="914400" rtl="0" eaLnBrk="0" fontAlgn="t" latinLnBrk="0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89600" y="923994"/>
                <a:ext cx="1101831" cy="303536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r>
                  <a:rPr lang="ko-KR" altLang="en-US" sz="1500" b="1" dirty="0" smtClean="0">
                    <a:solidFill>
                      <a:srgbClr val="E66110"/>
                    </a:solidFill>
                    <a:ea typeface="맑은 고딕" pitchFamily="50" charset="-127"/>
                  </a:rPr>
                  <a:t>문서의 내용</a:t>
                </a: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483782" y="1354637"/>
              <a:ext cx="9104663" cy="672867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 pitchFamily="50" charset="-127"/>
                </a:rPr>
                <a:t>UB-Meta Studio</a:t>
              </a: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 pitchFamily="50" charset="-127"/>
                </a:rPr>
                <a:t>를 이용한 화면개발</a:t>
              </a: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 pitchFamily="50" charset="-127"/>
                </a:rPr>
                <a:t>, </a:t>
              </a: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 pitchFamily="50" charset="-127"/>
                </a:rPr>
                <a:t>개발된 화면과 연계된 비즈니스 </a:t>
              </a:r>
              <a:r>
                <a:rPr lang="ko-KR" altLang="en-US" sz="1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 pitchFamily="50" charset="-127"/>
                </a:rPr>
                <a:t>로직의</a:t>
              </a: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 pitchFamily="50" charset="-127"/>
                </a:rPr>
                <a:t> 작성</a:t>
              </a: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 pitchFamily="50" charset="-127"/>
                </a:rPr>
                <a:t>, APMD</a:t>
              </a: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 pitchFamily="50" charset="-127"/>
                </a:rPr>
                <a:t>관리기능을 이용한 </a:t>
              </a:r>
              <a:r>
                <a:rPr lang="ko-KR" altLang="en-US" sz="1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 pitchFamily="50" charset="-127"/>
                </a:rPr>
                <a:t>로직</a:t>
              </a: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 pitchFamily="50" charset="-127"/>
                </a:rPr>
                <a:t> 연계 및</a:t>
              </a:r>
              <a:endPara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 pitchFamily="50" charset="-127"/>
                </a:rPr>
                <a:t>어플리케이션 구성방안에 대해 기술한다</a:t>
              </a:r>
              <a:r>
                <a:rPr lang="en-US" altLang="ko-KR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 pitchFamily="50" charset="-127"/>
                </a:rPr>
                <a:t>.</a:t>
              </a:r>
              <a:endPara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맑은 고딕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53576" y="4378973"/>
            <a:ext cx="1020999" cy="303536"/>
            <a:chOff x="378072" y="923994"/>
            <a:chExt cx="1020999" cy="303536"/>
          </a:xfrm>
        </p:grpSpPr>
        <p:sp>
          <p:nvSpPr>
            <p:cNvPr id="49" name="모서리가 둥근 직사각형 48"/>
            <p:cNvSpPr/>
            <p:nvPr/>
          </p:nvSpPr>
          <p:spPr bwMode="auto">
            <a:xfrm>
              <a:off x="378072" y="1000800"/>
              <a:ext cx="54000" cy="172800"/>
            </a:xfrm>
            <a:prstGeom prst="roundRect">
              <a:avLst>
                <a:gd name="adj" fmla="val 50000"/>
              </a:avLst>
            </a:prstGeom>
            <a:gradFill>
              <a:gsLst>
                <a:gs pos="44000">
                  <a:srgbClr val="F28736"/>
                </a:gs>
                <a:gs pos="100000">
                  <a:srgbClr val="D0580E"/>
                </a:gs>
              </a:gsLst>
              <a:lin ang="5400000" scaled="0"/>
            </a:gradFill>
            <a:ln w="6350" cap="flat" cmpd="sng" algn="ctr">
              <a:solidFill>
                <a:srgbClr val="D0580E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72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90488" marR="0" indent="-90488" algn="ctr" defTabSz="914400" rtl="0" eaLnBrk="0" fontAlgn="t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89600" y="923994"/>
              <a:ext cx="909471" cy="303536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ko-KR" altLang="en-US" sz="1500" b="1" dirty="0" smtClean="0">
                  <a:solidFill>
                    <a:srgbClr val="E66110"/>
                  </a:solidFill>
                  <a:ea typeface="맑은 고딕" pitchFamily="50" charset="-127"/>
                </a:rPr>
                <a:t>대상 모듈</a:t>
              </a:r>
            </a:p>
          </p:txBody>
        </p:sp>
      </p:grp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00530253"/>
              </p:ext>
            </p:extLst>
          </p:nvPr>
        </p:nvGraphicFramePr>
        <p:xfrm>
          <a:off x="565104" y="4797152"/>
          <a:ext cx="4356944" cy="166778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9584"/>
                <a:gridCol w="2777360"/>
              </a:tblGrid>
              <a:tr h="3365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대상 모듈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159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UB-Meta Studio V5.0</a:t>
                      </a:r>
                    </a:p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with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 HSQL 1.1.8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화면의 생성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변경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삭제에 대한 관리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APMD V6.0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어플리케이션 구성을 위한 메타 관리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UB-Meta Framework V1.6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어플리케이션 구성을 위한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웹프레임워크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UB-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Baseweb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V3.0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기본 어플리케이션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17720732"/>
              </p:ext>
            </p:extLst>
          </p:nvPr>
        </p:nvGraphicFramePr>
        <p:xfrm>
          <a:off x="5036113" y="4797151"/>
          <a:ext cx="4356944" cy="161797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9584"/>
                <a:gridCol w="2777360"/>
              </a:tblGrid>
              <a:tr h="33652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기본 환경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159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OS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Windows 7 (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개발자 로컬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PC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기준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JDK V1.6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Java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환경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Apache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Tomcat V7.0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WAS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환경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HSQL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1.1.8 / Oracle 10g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Meta DB / Production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or APMD DB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8628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472" y="1772816"/>
            <a:ext cx="6897215" cy="3868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108302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DAOImpl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NoticeManageInquiryDAO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인터페이스의 구현체인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NoticeManageInquiryDAOImpl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getNoticeList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오버라이딩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2360712" y="4114682"/>
            <a:ext cx="2895386" cy="297557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1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0477" y="836712"/>
            <a:ext cx="5040560" cy="39578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검색기능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6506" y="1124744"/>
            <a:ext cx="1955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4.2.6. DAO Impl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작성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LG\Desktop\개발가이드\개발가이드\목록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7127" y="1772816"/>
            <a:ext cx="5964759" cy="4277008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90590"/>
          <a:ext cx="2256432" cy="108302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NoticeManageInquiry.oracle.xml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sqlMap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Query XML Format File)</a:t>
                      </a: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Mapper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만들고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sql id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DAO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에서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생성한 </a:t>
                      </a:r>
                      <a:r>
                        <a:rPr lang="en-US" altLang="ko-KR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getNoticeList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_base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생성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(count,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paging order 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위함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50120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2201630" y="2335163"/>
            <a:ext cx="4335546" cy="2952328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30477" y="836712"/>
            <a:ext cx="5040560" cy="39578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검색기능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506" y="1124744"/>
            <a:ext cx="3186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4.2.7. sqlMap Query XML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작성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(1/2)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graphicFrame>
        <p:nvGraphicFramePr>
          <p:cNvPr id="53250" name="Object 2"/>
          <p:cNvGraphicFramePr>
            <a:graphicFrameLocks noChangeAspect="1"/>
          </p:cNvGraphicFramePr>
          <p:nvPr/>
        </p:nvGraphicFramePr>
        <p:xfrm>
          <a:off x="7601744" y="5589240"/>
          <a:ext cx="2304256" cy="685800"/>
        </p:xfrm>
        <a:graphic>
          <a:graphicData uri="http://schemas.openxmlformats.org/presentationml/2006/ole">
            <p:oleObj spid="_x0000_s53250" name="포장기 셸 개체" showAsIcon="1" r:id="rId5" imgW="2754720" imgH="685800" progId="Package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180026" y="6309320"/>
            <a:ext cx="47259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* </a:t>
            </a:r>
            <a:r>
              <a:rPr lang="ko-KR" altLang="en-US" sz="800" dirty="0" smtClean="0"/>
              <a:t>관련소스는 </a:t>
            </a:r>
            <a:r>
              <a:rPr lang="en-US" altLang="ko-KR" sz="800" dirty="0" smtClean="0"/>
              <a:t>OLE</a:t>
            </a:r>
            <a:r>
              <a:rPr lang="ko-KR" altLang="en-US" sz="800" dirty="0" smtClean="0"/>
              <a:t>파일로 </a:t>
            </a:r>
            <a:r>
              <a:rPr lang="en-US" altLang="ko-KR" sz="800" dirty="0" smtClean="0"/>
              <a:t>Import</a:t>
            </a:r>
            <a:r>
              <a:rPr lang="ko-KR" altLang="en-US" sz="800" dirty="0" smtClean="0"/>
              <a:t>되어 있습니다</a:t>
            </a:r>
            <a:r>
              <a:rPr lang="en-US" altLang="ko-KR" sz="800" dirty="0" smtClean="0"/>
              <a:t>. </a:t>
            </a:r>
            <a:r>
              <a:rPr lang="ko-KR" altLang="en-US" sz="800" dirty="0" err="1" smtClean="0"/>
              <a:t>더블클릭하시면</a:t>
            </a:r>
            <a:r>
              <a:rPr lang="ko-KR" altLang="en-US" sz="800" dirty="0" smtClean="0"/>
              <a:t> 소스를 다운로드 하실 수 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LG\Desktop\개발가이드\개발가이드\목록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8544" y="1786886"/>
            <a:ext cx="5976664" cy="4274918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122018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NoticeManageInquiry.oracle.xml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sqlMap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Query XML Format File)</a:t>
                      </a: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앞 페이지에서 생성한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sql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문을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include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시켜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목록조회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목록조회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_count,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목록조회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_paging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을 위한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개의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&lt;select&gt;&lt;/select&gt;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영역 작성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2504819" y="3085781"/>
            <a:ext cx="2914208" cy="1597597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30477" y="836712"/>
            <a:ext cx="5040560" cy="39578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검색기능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506" y="1124744"/>
            <a:ext cx="3186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4.2.7. sqlMap Query XML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작성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(2/2)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graphicFrame>
        <p:nvGraphicFramePr>
          <p:cNvPr id="54274" name="Object 2"/>
          <p:cNvGraphicFramePr>
            <a:graphicFrameLocks noChangeAspect="1"/>
          </p:cNvGraphicFramePr>
          <p:nvPr/>
        </p:nvGraphicFramePr>
        <p:xfrm>
          <a:off x="7151688" y="5589240"/>
          <a:ext cx="2754312" cy="685800"/>
        </p:xfrm>
        <a:graphic>
          <a:graphicData uri="http://schemas.openxmlformats.org/presentationml/2006/ole">
            <p:oleObj spid="_x0000_s54274" name="포장기 셸 개체" showAsIcon="1" r:id="rId5" imgW="2754720" imgH="685800" progId="Package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180026" y="6309320"/>
            <a:ext cx="47259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* </a:t>
            </a:r>
            <a:r>
              <a:rPr lang="ko-KR" altLang="en-US" sz="800" dirty="0" smtClean="0"/>
              <a:t>관련소스는 </a:t>
            </a:r>
            <a:r>
              <a:rPr lang="en-US" altLang="ko-KR" sz="800" dirty="0" smtClean="0"/>
              <a:t>OLE</a:t>
            </a:r>
            <a:r>
              <a:rPr lang="ko-KR" altLang="en-US" sz="800" dirty="0" smtClean="0"/>
              <a:t>파일로 </a:t>
            </a:r>
            <a:r>
              <a:rPr lang="en-US" altLang="ko-KR" sz="800" dirty="0" smtClean="0"/>
              <a:t>Import</a:t>
            </a:r>
            <a:r>
              <a:rPr lang="ko-KR" altLang="en-US" sz="800" dirty="0" smtClean="0"/>
              <a:t>되어 있습니다</a:t>
            </a:r>
            <a:r>
              <a:rPr lang="en-US" altLang="ko-KR" sz="800" dirty="0" smtClean="0"/>
              <a:t>. </a:t>
            </a:r>
            <a:r>
              <a:rPr lang="ko-KR" altLang="en-US" sz="800" dirty="0" err="1" smtClean="0"/>
              <a:t>더블클릭하시면</a:t>
            </a:r>
            <a:r>
              <a:rPr lang="ko-KR" altLang="en-US" sz="800" dirty="0" smtClean="0"/>
              <a:t> 소스를 다운로드 하실 수 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LG\Desktop\개발가이드\개발가이드\목록1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2639" y="1803239"/>
            <a:ext cx="6590601" cy="3869617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8087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검색버튼을 눌렀을 때 위의 리스트 화면이 나온다면 성공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9" name="Picture 2" descr="C:\Users\Administrator\Desktop\개발가이드\4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8576" y="908720"/>
            <a:ext cx="4992935" cy="3807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검색기능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506" y="1124744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4.2.8.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검색 기능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테스트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6346091" y="2852936"/>
            <a:ext cx="503965" cy="174258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44488" y="11663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5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등록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41343088"/>
              </p:ext>
            </p:extLst>
          </p:nvPr>
        </p:nvGraphicFramePr>
        <p:xfrm>
          <a:off x="5313040" y="1683775"/>
          <a:ext cx="4356944" cy="99843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9584"/>
                <a:gridCol w="2777360"/>
              </a:tblGrid>
              <a:tr h="2142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화면 기본 정보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03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ID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EXP8003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0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META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EXP8003R00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6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 기능 및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Alias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REGIST -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41343088"/>
              </p:ext>
            </p:extLst>
          </p:nvPr>
        </p:nvGraphicFramePr>
        <p:xfrm>
          <a:off x="632520" y="4018654"/>
          <a:ext cx="8784977" cy="149857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1933"/>
                <a:gridCol w="916068"/>
                <a:gridCol w="3469463"/>
                <a:gridCol w="2147513"/>
              </a:tblGrid>
              <a:tr h="228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파일명</a:t>
                      </a:r>
                      <a:endParaRPr lang="ko-KR" altLang="en-US" sz="900" dirty="0"/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메소드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경로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비고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9962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smtClean="0"/>
                        <a:t>EXP8003.jsp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fnSave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/>
                        <a:t>/</a:t>
                      </a:r>
                      <a:r>
                        <a:rPr lang="en-US" altLang="ko-KR" sz="900" dirty="0" err="1" smtClean="0"/>
                        <a:t>WebContent</a:t>
                      </a:r>
                      <a:r>
                        <a:rPr lang="en-US" altLang="ko-KR" sz="900" dirty="0" smtClean="0"/>
                        <a:t>/WEB-INF/</a:t>
                      </a:r>
                      <a:r>
                        <a:rPr lang="en-US" altLang="ko-KR" sz="900" dirty="0" err="1" smtClean="0"/>
                        <a:t>jsp</a:t>
                      </a:r>
                      <a:r>
                        <a:rPr lang="en-US" altLang="ko-KR" sz="900" dirty="0" smtClean="0"/>
                        <a:t>/app/standard/exp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/>
                        <a:t>View</a:t>
                      </a:r>
                      <a:r>
                        <a:rPr lang="ko-KR" altLang="en-US" sz="900" dirty="0" smtClean="0"/>
                        <a:t>페이지 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9962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smtClean="0"/>
                        <a:t>NoticeManageSO.java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createNotice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/>
                        <a:t>/</a:t>
                      </a:r>
                      <a:r>
                        <a:rPr lang="en-US" altLang="ko-KR" sz="900" dirty="0" err="1" smtClean="0"/>
                        <a:t>src.application</a:t>
                      </a:r>
                      <a:r>
                        <a:rPr lang="en-US" altLang="ko-KR" sz="900" dirty="0" smtClean="0"/>
                        <a:t>/com/</a:t>
                      </a:r>
                      <a:r>
                        <a:rPr lang="en-US" altLang="ko-KR" sz="900" dirty="0" err="1" smtClean="0"/>
                        <a:t>ubone</a:t>
                      </a:r>
                      <a:r>
                        <a:rPr lang="en-US" altLang="ko-KR" sz="900" dirty="0" smtClean="0"/>
                        <a:t>/example/notice/service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/>
                        <a:t>Service Object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709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smtClean="0"/>
                        <a:t>TbsNoticeDAO.java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insertNotice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/</a:t>
                      </a:r>
                      <a:r>
                        <a:rPr lang="en-US" altLang="ko-KR" sz="900" dirty="0" err="1" smtClean="0"/>
                        <a:t>src.application</a:t>
                      </a:r>
                      <a:r>
                        <a:rPr lang="en-US" altLang="ko-KR" sz="900" dirty="0" smtClean="0"/>
                        <a:t>/com/</a:t>
                      </a:r>
                      <a:r>
                        <a:rPr lang="en-US" altLang="ko-KR" sz="900" dirty="0" err="1" smtClean="0"/>
                        <a:t>ubone</a:t>
                      </a:r>
                      <a:r>
                        <a:rPr lang="en-US" altLang="ko-KR" sz="900" dirty="0" smtClean="0"/>
                        <a:t>/example/notice/</a:t>
                      </a:r>
                      <a:r>
                        <a:rPr lang="en-US" altLang="ko-KR" sz="900" dirty="0" err="1" smtClean="0"/>
                        <a:t>dao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Data access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Object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인터페이스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709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smtClean="0"/>
                        <a:t>TbsNoticeDAOImpl.java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insertNotice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/</a:t>
                      </a:r>
                      <a:r>
                        <a:rPr lang="en-US" altLang="ko-KR" sz="900" dirty="0" err="1" smtClean="0"/>
                        <a:t>src.application</a:t>
                      </a:r>
                      <a:r>
                        <a:rPr lang="en-US" altLang="ko-KR" sz="900" dirty="0" smtClean="0"/>
                        <a:t>/com/</a:t>
                      </a:r>
                      <a:r>
                        <a:rPr lang="en-US" altLang="ko-KR" sz="900" dirty="0" err="1" smtClean="0"/>
                        <a:t>ubone</a:t>
                      </a:r>
                      <a:r>
                        <a:rPr lang="en-US" altLang="ko-KR" sz="900" dirty="0" smtClean="0"/>
                        <a:t>/example/notice/</a:t>
                      </a:r>
                      <a:r>
                        <a:rPr lang="en-US" altLang="ko-KR" sz="900" dirty="0" err="1" smtClean="0"/>
                        <a:t>impl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DAO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인터페이스 구현체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709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 smtClean="0"/>
                        <a:t>TbsNoticeDAO.oracle.xml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/</a:t>
                      </a:r>
                      <a:r>
                        <a:rPr lang="en-US" altLang="ko-KR" sz="900" dirty="0" err="1" smtClean="0"/>
                        <a:t>src.application</a:t>
                      </a:r>
                      <a:r>
                        <a:rPr lang="en-US" altLang="ko-KR" sz="900" dirty="0" smtClean="0"/>
                        <a:t>/com/</a:t>
                      </a:r>
                      <a:r>
                        <a:rPr lang="en-US" altLang="ko-KR" sz="900" dirty="0" err="1" smtClean="0"/>
                        <a:t>ubone</a:t>
                      </a:r>
                      <a:r>
                        <a:rPr lang="en-US" altLang="ko-KR" sz="900" dirty="0" smtClean="0"/>
                        <a:t>/example/notice/</a:t>
                      </a:r>
                      <a:r>
                        <a:rPr lang="en-US" altLang="ko-KR" sz="900" dirty="0" err="1" smtClean="0"/>
                        <a:t>impl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en-US" altLang="ko-KR" sz="900" dirty="0" err="1" smtClean="0"/>
                        <a:t>mybatis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Mybatis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쿼리용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xml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1611766"/>
            <a:ext cx="4565923" cy="20374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503909" y="3741809"/>
            <a:ext cx="11144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latin typeface="+mj-ea"/>
                <a:ea typeface="+mj-ea"/>
              </a:rPr>
              <a:t>* </a:t>
            </a:r>
            <a:r>
              <a:rPr lang="ko-KR" altLang="en-US" sz="1000" dirty="0" smtClean="0">
                <a:latin typeface="+mj-ea"/>
                <a:ea typeface="+mj-ea"/>
              </a:rPr>
              <a:t>관련 </a:t>
            </a:r>
            <a:r>
              <a:rPr lang="en-US" altLang="ko-KR" sz="1000" dirty="0" smtClean="0">
                <a:latin typeface="+mj-ea"/>
                <a:ea typeface="+mj-ea"/>
              </a:rPr>
              <a:t>Resource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33684" y="3741809"/>
            <a:ext cx="979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latin typeface="+mj-ea"/>
                <a:ea typeface="+mj-ea"/>
              </a:rPr>
              <a:t>* </a:t>
            </a:r>
            <a:r>
              <a:rPr lang="ko-KR" altLang="en-US" sz="1000" dirty="0" smtClean="0">
                <a:latin typeface="+mj-ea"/>
                <a:ea typeface="+mj-ea"/>
              </a:rPr>
              <a:t>관련 </a:t>
            </a:r>
            <a:r>
              <a:rPr lang="en-US" altLang="ko-KR" sz="1000" dirty="0" smtClean="0">
                <a:latin typeface="+mj-ea"/>
                <a:ea typeface="+mj-ea"/>
              </a:rPr>
              <a:t>Source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988" y="836712"/>
            <a:ext cx="8994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+mj-ea"/>
                <a:ea typeface="+mj-ea"/>
              </a:rPr>
              <a:t>본 페이지는 공지사항의 등록 화면을 구현하는데 필요한 정보와 예제 소스 파일이 첨부되어 있습니다</a:t>
            </a:r>
            <a:r>
              <a:rPr lang="en-US" altLang="ko-KR" sz="1800" dirty="0" smtClean="0">
                <a:latin typeface="+mj-ea"/>
                <a:ea typeface="+mj-ea"/>
              </a:rPr>
              <a:t>.</a:t>
            </a:r>
            <a:endParaRPr lang="ko-KR" altLang="en-US" sz="1800" dirty="0">
              <a:latin typeface="+mj-ea"/>
              <a:ea typeface="+mj-ea"/>
            </a:endParaRPr>
          </a:p>
        </p:txBody>
      </p:sp>
      <p:graphicFrame>
        <p:nvGraphicFramePr>
          <p:cNvPr id="154628" name="Object 4"/>
          <p:cNvGraphicFramePr>
            <a:graphicFrameLocks noChangeAspect="1"/>
          </p:cNvGraphicFramePr>
          <p:nvPr/>
        </p:nvGraphicFramePr>
        <p:xfrm>
          <a:off x="8878887" y="3429000"/>
          <a:ext cx="682625" cy="541338"/>
        </p:xfrm>
        <a:graphic>
          <a:graphicData uri="http://schemas.openxmlformats.org/presentationml/2006/ole">
            <p:oleObj spid="_x0000_s154628" name="포장기 셸 개체" showAsIcon="1" r:id="rId4" imgW="863280" imgH="685800" progId="Package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61127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9974" y="1790373"/>
            <a:ext cx="6768752" cy="361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5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등록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952" y="863557"/>
            <a:ext cx="5025689" cy="333195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221667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상세 레이아웃 배치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레이아웃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을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Drag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&amp; Drop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으로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배치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버튼 레이아웃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(BOTTOM)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배치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해당 레이아웃을 배치 한 뒤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등록버튼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을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Drag &amp; Drop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으로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배치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③ 필수 항목에 대해서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[input-text]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의 옵션 중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[metaessential]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“1”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값을 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세팅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한다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④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버튼명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수정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[label]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속성을 선택하여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버튼명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수정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1180758" y="1995663"/>
            <a:ext cx="5068386" cy="3274054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6405860" y="2273029"/>
            <a:ext cx="445140" cy="116368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6496918" y="3687789"/>
            <a:ext cx="445140" cy="116368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2" name="구부러진 연결선 11"/>
          <p:cNvCxnSpPr/>
          <p:nvPr/>
        </p:nvCxnSpPr>
        <p:spPr bwMode="auto">
          <a:xfrm rot="5400000">
            <a:off x="4939856" y="3528381"/>
            <a:ext cx="2618576" cy="28803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cxnSp>
        <p:nvCxnSpPr>
          <p:cNvPr id="14" name="구부러진 연결선 13"/>
          <p:cNvCxnSpPr/>
          <p:nvPr/>
        </p:nvCxnSpPr>
        <p:spPr bwMode="auto">
          <a:xfrm rot="10800000">
            <a:off x="1640632" y="2389398"/>
            <a:ext cx="4829616" cy="132116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20" name="모서리가 둥근 직사각형 19"/>
          <p:cNvSpPr/>
          <p:nvPr/>
        </p:nvSpPr>
        <p:spPr bwMode="auto">
          <a:xfrm>
            <a:off x="442460" y="2765913"/>
            <a:ext cx="397846" cy="119302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85048" y="3685541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02348" y="2207713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2824" y="2696097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③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6506" y="1124744"/>
            <a:ext cx="3256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5.1.1.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메타화면 그리기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EXP8003R00)</a:t>
            </a:r>
            <a:endParaRPr lang="en-US" altLang="ko-KR" sz="1400" b="1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C:\Users\LG\Desktop\개발가이드\개발가이드\등록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488" y="1813333"/>
            <a:ext cx="6782467" cy="3672408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5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등록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416496" y="2749437"/>
            <a:ext cx="6624736" cy="2376264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" name="Picture 7" descr="C:\Users\Administrator\Desktop\개발가이드\2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002" y="908720"/>
            <a:ext cx="5040560" cy="36381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506" y="1124744"/>
            <a:ext cx="3239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5.1.2. APMD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화면정보 설정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EXP8003)</a:t>
            </a:r>
            <a:endParaRPr lang="en-US" altLang="ko-KR" sz="1400" b="1" dirty="0" smtClean="0">
              <a:latin typeface="+mj-ea"/>
              <a:ea typeface="+mj-ea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190598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화면등록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화면분류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[EXP]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예제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화면유형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Register</a:t>
                      </a: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레이아웃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Default </a:t>
                      </a: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View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유형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Meta</a:t>
                      </a: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메타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 : EXP8003R00</a:t>
                      </a:r>
                    </a:p>
                    <a:p>
                      <a:pPr algn="l" latinLnBrk="1"/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화면명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공지사항 등록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파일경로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/standard/exp</a:t>
                      </a: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파일명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EXP8003</a:t>
                      </a:r>
                    </a:p>
                    <a:p>
                      <a:pPr algn="l" latinLnBrk="1"/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위와 같이 작성 후 저장버튼을 누른다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5" name="Picture 1" descr="C:\Users\Administrator\Desktop\ㅆㄸㄴㅆ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488" y="1715322"/>
            <a:ext cx="6723537" cy="3960440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5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등록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32299"/>
          <a:ext cx="2256432" cy="161295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프로그램 권한 관리</a:t>
                      </a: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Menu Structure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에서 해당 화면이 보여질 메뉴 선택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Screen List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add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버튼을 클릭하여 만들어준 화면 선택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③ 체크박스의 체크상태를 활성화 해주면 화면에 대한 권한 설정완료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모서리가 둥근 직사각형 24"/>
          <p:cNvSpPr/>
          <p:nvPr/>
        </p:nvSpPr>
        <p:spPr bwMode="auto">
          <a:xfrm>
            <a:off x="2572544" y="3347467"/>
            <a:ext cx="4036640" cy="1440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32793" y="444291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632520" y="2913611"/>
            <a:ext cx="1584176" cy="1451493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6426422" y="2931721"/>
            <a:ext cx="259736" cy="9836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0712" y="3429000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③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7136" y="2852936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504" y="2780928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16" name="Picture 7" descr="C:\Users\Administrator\Desktop\개발가이드\2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002" y="908720"/>
            <a:ext cx="5040560" cy="363813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6506" y="1124744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5.1.3.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신규화면 권한 부여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92960" y="3758218"/>
            <a:ext cx="792088" cy="135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모서리가 둥근 직사각형 18"/>
          <p:cNvSpPr/>
          <p:nvPr/>
        </p:nvSpPr>
        <p:spPr bwMode="auto">
          <a:xfrm>
            <a:off x="5985495" y="2248268"/>
            <a:ext cx="470148" cy="132273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구부러진 연결선 10"/>
          <p:cNvCxnSpPr>
            <a:endCxn id="15" idx="0"/>
          </p:cNvCxnSpPr>
          <p:nvPr/>
        </p:nvCxnSpPr>
        <p:spPr bwMode="auto">
          <a:xfrm rot="5400000">
            <a:off x="4741740" y="2565324"/>
            <a:ext cx="1440159" cy="94562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21" name="모서리가 둥근 직사각형 20"/>
          <p:cNvSpPr/>
          <p:nvPr/>
        </p:nvSpPr>
        <p:spPr bwMode="auto">
          <a:xfrm>
            <a:off x="4664968" y="4509120"/>
            <a:ext cx="648072" cy="1440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488" y="1772816"/>
            <a:ext cx="6481909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5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등록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8907"/>
          <a:ext cx="2256432" cy="144878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Jsp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파일생성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해당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project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WebContent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/WEB-INF/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jsp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/app/standard/exp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폴더에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EXP8003.jsp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 생성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코드 작성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좌측과 같이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JSP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파일에 소스 코드 작성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아래 첨부된 파일로 대체 가능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58193" y="422689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988368" y="4877668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628" y="4589636"/>
            <a:ext cx="288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5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30477" y="800967"/>
            <a:ext cx="5040560" cy="395785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6506" y="1124744"/>
            <a:ext cx="2805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5.1.4.  JSP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만들기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(EXP8003.jsp)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graphicFrame>
        <p:nvGraphicFramePr>
          <p:cNvPr id="129025" name="Object 1"/>
          <p:cNvGraphicFramePr>
            <a:graphicFrameLocks noChangeAspect="1"/>
          </p:cNvGraphicFramePr>
          <p:nvPr/>
        </p:nvGraphicFramePr>
        <p:xfrm>
          <a:off x="8291388" y="5517232"/>
          <a:ext cx="1054100" cy="685800"/>
        </p:xfrm>
        <a:graphic>
          <a:graphicData uri="http://schemas.openxmlformats.org/presentationml/2006/ole">
            <p:oleObj spid="_x0000_s129025" name="포장기 셸 개체" showAsIcon="1" r:id="rId5" imgW="1053720" imgH="685800" progId="Package">
              <p:embed/>
            </p:oleObj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180026" y="6309320"/>
            <a:ext cx="47259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* </a:t>
            </a:r>
            <a:r>
              <a:rPr lang="ko-KR" altLang="en-US" sz="800" dirty="0" smtClean="0"/>
              <a:t>관련소스는 </a:t>
            </a:r>
            <a:r>
              <a:rPr lang="en-US" altLang="ko-KR" sz="800" dirty="0" smtClean="0"/>
              <a:t>OLE</a:t>
            </a:r>
            <a:r>
              <a:rPr lang="ko-KR" altLang="en-US" sz="800" dirty="0" smtClean="0"/>
              <a:t>파일로 </a:t>
            </a:r>
            <a:r>
              <a:rPr lang="en-US" altLang="ko-KR" sz="800" dirty="0" smtClean="0"/>
              <a:t>Import</a:t>
            </a:r>
            <a:r>
              <a:rPr lang="ko-KR" altLang="en-US" sz="800" dirty="0" smtClean="0"/>
              <a:t>되어 있습니다</a:t>
            </a:r>
            <a:r>
              <a:rPr lang="en-US" altLang="ko-KR" sz="800" dirty="0" smtClean="0"/>
              <a:t>. </a:t>
            </a:r>
            <a:r>
              <a:rPr lang="ko-KR" altLang="en-US" sz="800" dirty="0" err="1" smtClean="0"/>
              <a:t>더블클릭하시면</a:t>
            </a:r>
            <a:r>
              <a:rPr lang="ko-KR" altLang="en-US" sz="800" dirty="0" smtClean="0"/>
              <a:t> 소스를 다운로드 하실 수 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5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등록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33265377"/>
              </p:ext>
            </p:extLst>
          </p:nvPr>
        </p:nvGraphicFramePr>
        <p:xfrm>
          <a:off x="7377088" y="1772816"/>
          <a:ext cx="2256432" cy="70791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EXP8001.jsp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해당 영역과 같이 버튼 이벤트 바인딩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20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0477" y="800967"/>
            <a:ext cx="5040560" cy="395785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6506" y="1124744"/>
            <a:ext cx="3876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5.1.5.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 화면 이벤트 바인딩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(EXP8001.jsp)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graphicFrame>
        <p:nvGraphicFramePr>
          <p:cNvPr id="123905" name="Object 1"/>
          <p:cNvGraphicFramePr>
            <a:graphicFrameLocks noChangeAspect="1"/>
          </p:cNvGraphicFramePr>
          <p:nvPr/>
        </p:nvGraphicFramePr>
        <p:xfrm>
          <a:off x="8409384" y="5517232"/>
          <a:ext cx="1054100" cy="685800"/>
        </p:xfrm>
        <a:graphic>
          <a:graphicData uri="http://schemas.openxmlformats.org/presentationml/2006/ole">
            <p:oleObj spid="_x0000_s183298" name="포장기 셸 개체" showAsIcon="1" r:id="rId4" imgW="1053720" imgH="685800" progId="Package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80026" y="6309320"/>
            <a:ext cx="47259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* </a:t>
            </a:r>
            <a:r>
              <a:rPr lang="ko-KR" altLang="en-US" sz="800" dirty="0" smtClean="0"/>
              <a:t>관련소스는 </a:t>
            </a:r>
            <a:r>
              <a:rPr lang="en-US" altLang="ko-KR" sz="800" dirty="0" smtClean="0"/>
              <a:t>OLE</a:t>
            </a:r>
            <a:r>
              <a:rPr lang="ko-KR" altLang="en-US" sz="800" dirty="0" smtClean="0"/>
              <a:t>파일로 </a:t>
            </a:r>
            <a:r>
              <a:rPr lang="en-US" altLang="ko-KR" sz="800" dirty="0" smtClean="0"/>
              <a:t>Import</a:t>
            </a:r>
            <a:r>
              <a:rPr lang="ko-KR" altLang="en-US" sz="800" dirty="0" smtClean="0"/>
              <a:t>되어 있습니다</a:t>
            </a:r>
            <a:r>
              <a:rPr lang="en-US" altLang="ko-KR" sz="800" dirty="0" smtClean="0"/>
              <a:t>. </a:t>
            </a:r>
            <a:r>
              <a:rPr lang="ko-KR" altLang="en-US" sz="800" dirty="0" err="1" smtClean="0"/>
              <a:t>더블클릭하시면</a:t>
            </a:r>
            <a:r>
              <a:rPr lang="ko-KR" altLang="en-US" sz="800" dirty="0" smtClean="0"/>
              <a:t> 소스를 다운로드 하실 수 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pic>
        <p:nvPicPr>
          <p:cNvPr id="188422" name="Picture 6" descr="C:\Users\ub\Desktop\이미지 2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0472" y="1772816"/>
            <a:ext cx="7056784" cy="3553743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2432720" y="3933056"/>
            <a:ext cx="194421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모서리가 둥근 직사각형 96"/>
          <p:cNvSpPr/>
          <p:nvPr/>
        </p:nvSpPr>
        <p:spPr bwMode="auto">
          <a:xfrm>
            <a:off x="1186286" y="4797152"/>
            <a:ext cx="6410227" cy="1584176"/>
          </a:xfrm>
          <a:prstGeom prst="roundRect">
            <a:avLst>
              <a:gd name="adj" fmla="val 1672"/>
            </a:avLst>
          </a:prstGeom>
          <a:solidFill>
            <a:srgbClr val="F7F7F7"/>
          </a:solidFill>
          <a:ln w="635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90488" marR="0" indent="-90488" algn="ctr" defTabSz="914400" rtl="0" eaLnBrk="0" fontAlgn="t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100" b="1" i="0" u="none" strike="noStrike" cap="none" normalizeH="0" baseline="0" dirty="0" smtClean="0">
              <a:ln>
                <a:noFill/>
              </a:ln>
              <a:solidFill>
                <a:srgbClr val="029BE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4488" y="11663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개발 순서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1403386" y="1772816"/>
            <a:ext cx="1008000" cy="576064"/>
          </a:xfrm>
          <a:prstGeom prst="roundRect">
            <a:avLst>
              <a:gd name="adj" fmla="val 5844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2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90488" marR="0" indent="-90488" algn="ctr" defTabSz="914400" rtl="0" eaLnBrk="0" fontAlgn="t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화면 개발</a:t>
            </a:r>
            <a:endParaRPr kumimoji="0" lang="ko-KR" altLang="en-US" sz="12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4988" y="836712"/>
            <a:ext cx="910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smtClean="0">
                <a:latin typeface="+mj-ea"/>
                <a:ea typeface="+mj-ea"/>
              </a:rPr>
              <a:t>개발을 위한 전제조건은 개발환경</a:t>
            </a:r>
            <a:r>
              <a:rPr lang="en-US" altLang="ko-KR" sz="1800" dirty="0" smtClean="0">
                <a:latin typeface="+mj-ea"/>
                <a:ea typeface="+mj-ea"/>
              </a:rPr>
              <a:t>(DB/WAS)</a:t>
            </a:r>
            <a:r>
              <a:rPr lang="ko-KR" altLang="en-US" sz="1800" dirty="0" smtClean="0">
                <a:latin typeface="+mj-ea"/>
                <a:ea typeface="+mj-ea"/>
              </a:rPr>
              <a:t> 및 설계가 완료되어 있는 것을 가정으로 함</a:t>
            </a:r>
            <a:endParaRPr lang="ko-KR" altLang="en-US" sz="1800" dirty="0">
              <a:latin typeface="+mj-ea"/>
              <a:ea typeface="+mj-ea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3611815" y="1772816"/>
            <a:ext cx="1008000" cy="576064"/>
          </a:xfrm>
          <a:prstGeom prst="roundRect">
            <a:avLst>
              <a:gd name="adj" fmla="val 5844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2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90488" marR="0" indent="-90488" algn="ctr" defTabSz="914400" rtl="0" eaLnBrk="0" fontAlgn="t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서비스</a:t>
            </a:r>
            <a:endParaRPr kumimoji="0"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ea typeface="맑은 고딕" pitchFamily="50" charset="-127"/>
            </a:endParaRPr>
          </a:p>
          <a:p>
            <a:pPr marL="90488" marR="0" indent="-90488" algn="ctr" defTabSz="914400" rtl="0" eaLnBrk="0" fontAlgn="t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설정</a:t>
            </a: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5820244" y="1772816"/>
            <a:ext cx="1008000" cy="576064"/>
          </a:xfrm>
          <a:prstGeom prst="roundRect">
            <a:avLst>
              <a:gd name="adj" fmla="val 5844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2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90488" marR="0" indent="-90488" algn="ctr" defTabSz="914400" rtl="0" eaLnBrk="0" fontAlgn="t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로직</a:t>
            </a:r>
            <a:r>
              <a:rPr kumimoji="0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 개발</a:t>
            </a:r>
            <a:endParaRPr kumimoji="0" lang="ko-KR" altLang="en-US" sz="12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8280205" y="1772816"/>
            <a:ext cx="1008000" cy="576064"/>
          </a:xfrm>
          <a:prstGeom prst="roundRect">
            <a:avLst>
              <a:gd name="adj" fmla="val 5844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2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90488" marR="0" indent="-90488" algn="ctr" defTabSz="914400" rtl="0" eaLnBrk="0" fontAlgn="t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단위테스트</a:t>
            </a:r>
            <a:endParaRPr kumimoji="0" lang="ko-KR" altLang="en-US" sz="12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2767060" y="1894236"/>
            <a:ext cx="489080" cy="333224"/>
          </a:xfrm>
          <a:prstGeom prst="rightArrow">
            <a:avLst>
              <a:gd name="adj1" fmla="val 50000"/>
              <a:gd name="adj2" fmla="val 28163"/>
            </a:avLst>
          </a:prstGeom>
          <a:gradFill>
            <a:gsLst>
              <a:gs pos="0">
                <a:srgbClr val="F39147"/>
              </a:gs>
              <a:gs pos="100000">
                <a:srgbClr val="F07518"/>
              </a:gs>
            </a:gsLst>
            <a:lin ang="5400000" scaled="0"/>
          </a:gradFill>
          <a:ln w="3175">
            <a:solidFill>
              <a:srgbClr val="E76C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24" name="오른쪽 화살표 23"/>
          <p:cNvSpPr/>
          <p:nvPr/>
        </p:nvSpPr>
        <p:spPr>
          <a:xfrm>
            <a:off x="4975489" y="1894236"/>
            <a:ext cx="489080" cy="333224"/>
          </a:xfrm>
          <a:prstGeom prst="rightArrow">
            <a:avLst>
              <a:gd name="adj1" fmla="val 50000"/>
              <a:gd name="adj2" fmla="val 28163"/>
            </a:avLst>
          </a:prstGeom>
          <a:gradFill>
            <a:gsLst>
              <a:gs pos="0">
                <a:srgbClr val="F39147"/>
              </a:gs>
              <a:gs pos="100000">
                <a:srgbClr val="F07518"/>
              </a:gs>
            </a:gsLst>
            <a:lin ang="5400000" scaled="0"/>
          </a:gradFill>
          <a:ln w="3175">
            <a:solidFill>
              <a:srgbClr val="E76C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25" name="오른쪽 화살표 24"/>
          <p:cNvSpPr/>
          <p:nvPr/>
        </p:nvSpPr>
        <p:spPr>
          <a:xfrm>
            <a:off x="7183919" y="1894236"/>
            <a:ext cx="489080" cy="333224"/>
          </a:xfrm>
          <a:prstGeom prst="rightArrow">
            <a:avLst>
              <a:gd name="adj1" fmla="val 50000"/>
              <a:gd name="adj2" fmla="val 28163"/>
            </a:avLst>
          </a:prstGeom>
          <a:gradFill>
            <a:gsLst>
              <a:gs pos="0">
                <a:srgbClr val="F39147"/>
              </a:gs>
              <a:gs pos="100000">
                <a:srgbClr val="F07518"/>
              </a:gs>
            </a:gsLst>
            <a:lin ang="5400000" scaled="0"/>
          </a:gradFill>
          <a:ln w="3175">
            <a:solidFill>
              <a:srgbClr val="E76C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1403386" y="3284984"/>
            <a:ext cx="1008000" cy="576064"/>
          </a:xfrm>
          <a:prstGeom prst="roundRect">
            <a:avLst>
              <a:gd name="adj" fmla="val 6962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90488" marR="0" indent="-90488" algn="ctr" defTabSz="914400" rtl="0" eaLnBrk="0" fontAlgn="t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UB-Meta</a:t>
            </a:r>
          </a:p>
          <a:p>
            <a:pPr marL="90488" marR="0" indent="-90488" algn="ctr" defTabSz="914400" rtl="0" eaLnBrk="0" fontAlgn="t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Studio</a:t>
            </a:r>
            <a:endParaRPr kumimoji="0" lang="ko-KR" altLang="en-US" sz="12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직선 화살표 연결선 26"/>
          <p:cNvCxnSpPr>
            <a:stCxn id="18" idx="2"/>
            <a:endCxn id="26" idx="0"/>
          </p:cNvCxnSpPr>
          <p:nvPr/>
        </p:nvCxnSpPr>
        <p:spPr bwMode="auto">
          <a:xfrm>
            <a:off x="1907386" y="2348880"/>
            <a:ext cx="0" cy="936104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모서리가 둥근 직사각형 30"/>
          <p:cNvSpPr/>
          <p:nvPr/>
        </p:nvSpPr>
        <p:spPr bwMode="auto">
          <a:xfrm>
            <a:off x="3611815" y="3284984"/>
            <a:ext cx="1008000" cy="576064"/>
          </a:xfrm>
          <a:prstGeom prst="roundRect">
            <a:avLst>
              <a:gd name="adj" fmla="val 3608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2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90488" marR="0" indent="-90488" algn="ctr" defTabSz="914400" rtl="0" eaLnBrk="0" fontAlgn="t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i="0" u="none" strike="noStrike" cap="none" normalizeH="0" baseline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</a:rPr>
              <a:t>APMD</a:t>
            </a:r>
          </a:p>
          <a:p>
            <a:pPr marL="90488" marR="0" indent="-90488" algn="ctr" defTabSz="914400" rtl="0" eaLnBrk="0" fontAlgn="t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t>관리</a:t>
            </a:r>
            <a:endParaRPr kumimoji="0" lang="en-US" altLang="ko-KR" sz="12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5820244" y="3284984"/>
            <a:ext cx="1008000" cy="576064"/>
          </a:xfrm>
          <a:prstGeom prst="roundRect">
            <a:avLst>
              <a:gd name="adj" fmla="val 5844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rgbClr val="969696"/>
              </a:gs>
            </a:gsLst>
            <a:lin ang="5400000" scaled="0"/>
          </a:gra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2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90488" marR="0" indent="-90488" algn="ctr" defTabSz="914400" rtl="0" eaLnBrk="0" fontAlgn="t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Eclipse</a:t>
            </a:r>
            <a:endParaRPr kumimoji="0" lang="ko-KR" altLang="en-US" sz="12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8280204" y="3284984"/>
            <a:ext cx="1008000" cy="576064"/>
          </a:xfrm>
          <a:prstGeom prst="roundRect">
            <a:avLst>
              <a:gd name="adj" fmla="val 2316"/>
            </a:avLst>
          </a:prstGeom>
          <a:gradFill>
            <a:gsLst>
              <a:gs pos="0">
                <a:srgbClr val="35A4DB"/>
              </a:gs>
              <a:gs pos="100000">
                <a:srgbClr val="238BBF"/>
              </a:gs>
            </a:gsLst>
            <a:lin ang="5400000" scaled="0"/>
          </a:gradFill>
          <a:ln w="6350" cap="flat" cmpd="sng" algn="ctr">
            <a:solidFill>
              <a:srgbClr val="2084B6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2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90488" marR="0" indent="-90488" algn="ctr" defTabSz="914400" rtl="0" eaLnBrk="0" fontAlgn="t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dirty="0" err="1" smtClean="0">
                <a:solidFill>
                  <a:schemeClr val="bg1"/>
                </a:solidFill>
                <a:ea typeface="맑은 고딕" pitchFamily="50" charset="-127"/>
              </a:rPr>
              <a:t>웹브라우저</a:t>
            </a:r>
            <a:endParaRPr kumimoji="0" lang="ko-KR" altLang="en-US" sz="12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4" name="직선 화살표 연결선 33"/>
          <p:cNvCxnSpPr>
            <a:stCxn id="20" idx="2"/>
            <a:endCxn id="31" idx="0"/>
          </p:cNvCxnSpPr>
          <p:nvPr/>
        </p:nvCxnSpPr>
        <p:spPr bwMode="auto">
          <a:xfrm>
            <a:off x="4115815" y="2348880"/>
            <a:ext cx="0" cy="936104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직선 화살표 연결선 45"/>
          <p:cNvCxnSpPr>
            <a:stCxn id="21" idx="2"/>
            <a:endCxn id="32" idx="0"/>
          </p:cNvCxnSpPr>
          <p:nvPr/>
        </p:nvCxnSpPr>
        <p:spPr bwMode="auto">
          <a:xfrm>
            <a:off x="6324244" y="2348880"/>
            <a:ext cx="0" cy="936104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직선 화살표 연결선 47"/>
          <p:cNvCxnSpPr>
            <a:stCxn id="22" idx="2"/>
            <a:endCxn id="33" idx="0"/>
          </p:cNvCxnSpPr>
          <p:nvPr/>
        </p:nvCxnSpPr>
        <p:spPr bwMode="auto">
          <a:xfrm flipH="1">
            <a:off x="8784204" y="2348880"/>
            <a:ext cx="1" cy="936104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원통 52"/>
          <p:cNvSpPr/>
          <p:nvPr/>
        </p:nvSpPr>
        <p:spPr bwMode="auto">
          <a:xfrm>
            <a:off x="1583350" y="5229199"/>
            <a:ext cx="648072" cy="465487"/>
          </a:xfrm>
          <a:prstGeom prst="can">
            <a:avLst/>
          </a:prstGeom>
          <a:solidFill>
            <a:srgbClr val="9B9B9B"/>
          </a:solidFill>
          <a:ln w="63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2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90488" marR="0" indent="-90488" algn="ctr" defTabSz="914400" rtl="0" eaLnBrk="0" fontAlgn="t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화면메타</a:t>
            </a:r>
          </a:p>
        </p:txBody>
      </p:sp>
      <p:sp>
        <p:nvSpPr>
          <p:cNvPr id="54" name="원통 53"/>
          <p:cNvSpPr/>
          <p:nvPr/>
        </p:nvSpPr>
        <p:spPr bwMode="auto">
          <a:xfrm>
            <a:off x="3791779" y="5229199"/>
            <a:ext cx="648072" cy="465487"/>
          </a:xfrm>
          <a:prstGeom prst="can">
            <a:avLst/>
          </a:prstGeom>
          <a:solidFill>
            <a:srgbClr val="9B9B9B"/>
          </a:solidFill>
          <a:ln w="63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2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90488" marR="0" indent="-90488" algn="ctr" defTabSz="914400" rtl="0" eaLnBrk="0" fontAlgn="t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APMD</a:t>
            </a:r>
            <a:endParaRPr kumimoji="0" lang="ko-KR" altLang="en-US" sz="105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타원 54"/>
          <p:cNvSpPr/>
          <p:nvPr/>
        </p:nvSpPr>
        <p:spPr bwMode="auto">
          <a:xfrm>
            <a:off x="5724307" y="4869160"/>
            <a:ext cx="648071" cy="504056"/>
          </a:xfrm>
          <a:prstGeom prst="ellipse">
            <a:avLst/>
          </a:prstGeom>
          <a:gradFill>
            <a:gsLst>
              <a:gs pos="0">
                <a:srgbClr val="2A9CC4"/>
              </a:gs>
              <a:gs pos="100000">
                <a:srgbClr val="268CB0"/>
              </a:gs>
            </a:gsLst>
            <a:lin ang="5400000" scaled="0"/>
          </a:gradFill>
          <a:ln w="6350" cap="flat" cmpd="sng" algn="ctr">
            <a:solidFill>
              <a:srgbClr val="217B9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2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90488" marR="0" indent="-90488" algn="ctr" defTabSz="914400" rtl="0" eaLnBrk="0" fontAlgn="t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JSP</a:t>
            </a:r>
            <a:endParaRPr kumimoji="0" lang="ko-KR" altLang="en-US" sz="105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/>
          <p:cNvSpPr/>
          <p:nvPr/>
        </p:nvSpPr>
        <p:spPr bwMode="auto">
          <a:xfrm>
            <a:off x="5364267" y="5301208"/>
            <a:ext cx="648071" cy="504056"/>
          </a:xfrm>
          <a:prstGeom prst="ellipse">
            <a:avLst/>
          </a:prstGeom>
          <a:gradFill>
            <a:gsLst>
              <a:gs pos="0">
                <a:srgbClr val="2A9CC4"/>
              </a:gs>
              <a:gs pos="100000">
                <a:srgbClr val="268CB0"/>
              </a:gs>
            </a:gsLst>
            <a:lin ang="5400000" scaled="0"/>
          </a:gradFill>
          <a:ln w="6350" cap="flat" cmpd="sng" algn="ctr">
            <a:solidFill>
              <a:srgbClr val="217B9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2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90488" marR="0" indent="-90488" algn="ctr" defTabSz="914400" rtl="0" eaLnBrk="0" fontAlgn="t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SO</a:t>
            </a:r>
            <a:endParaRPr kumimoji="0" lang="ko-KR" altLang="en-US" sz="105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 bwMode="auto">
          <a:xfrm>
            <a:off x="6012339" y="5301208"/>
            <a:ext cx="648071" cy="504056"/>
          </a:xfrm>
          <a:prstGeom prst="ellipse">
            <a:avLst/>
          </a:prstGeom>
          <a:gradFill>
            <a:gsLst>
              <a:gs pos="0">
                <a:srgbClr val="2A9CC4"/>
              </a:gs>
              <a:gs pos="100000">
                <a:srgbClr val="268CB0"/>
              </a:gs>
            </a:gsLst>
            <a:lin ang="5400000" scaled="0"/>
          </a:gradFill>
          <a:ln w="6350" cap="flat" cmpd="sng" algn="ctr">
            <a:solidFill>
              <a:srgbClr val="217B9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2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90488" marR="0" indent="-90488" algn="ctr" defTabSz="914400" rtl="0" eaLnBrk="0" fontAlgn="t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BO</a:t>
            </a:r>
            <a:endParaRPr kumimoji="0" lang="ko-KR" altLang="en-US" sz="105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타원 57"/>
          <p:cNvSpPr/>
          <p:nvPr/>
        </p:nvSpPr>
        <p:spPr bwMode="auto">
          <a:xfrm>
            <a:off x="6660411" y="5301208"/>
            <a:ext cx="648071" cy="504056"/>
          </a:xfrm>
          <a:prstGeom prst="ellipse">
            <a:avLst/>
          </a:prstGeom>
          <a:gradFill>
            <a:gsLst>
              <a:gs pos="0">
                <a:srgbClr val="2A9CC4"/>
              </a:gs>
              <a:gs pos="100000">
                <a:srgbClr val="268CB0"/>
              </a:gs>
            </a:gsLst>
            <a:lin ang="5400000" scaled="0"/>
          </a:gradFill>
          <a:ln w="6350" cap="flat" cmpd="sng" algn="ctr">
            <a:solidFill>
              <a:srgbClr val="217B9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2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90488" marR="0" indent="-90488" algn="ctr" defTabSz="914400" rtl="0" eaLnBrk="0" fontAlgn="t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DAO</a:t>
            </a:r>
            <a:endParaRPr kumimoji="0" lang="ko-KR" altLang="en-US" sz="105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타원 58"/>
          <p:cNvSpPr/>
          <p:nvPr/>
        </p:nvSpPr>
        <p:spPr bwMode="auto">
          <a:xfrm>
            <a:off x="6372379" y="4869160"/>
            <a:ext cx="648071" cy="504056"/>
          </a:xfrm>
          <a:prstGeom prst="ellipse">
            <a:avLst/>
          </a:prstGeom>
          <a:gradFill>
            <a:gsLst>
              <a:gs pos="0">
                <a:srgbClr val="2A9CC4"/>
              </a:gs>
              <a:gs pos="100000">
                <a:srgbClr val="268CB0"/>
              </a:gs>
            </a:gsLst>
            <a:lin ang="5400000" scaled="0"/>
          </a:gradFill>
          <a:ln w="6350" cap="flat" cmpd="sng" algn="ctr">
            <a:solidFill>
              <a:srgbClr val="217B9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2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90488" marR="0" indent="-90488" algn="ctr" defTabSz="914400" rtl="0" eaLnBrk="0" fontAlgn="t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JS</a:t>
            </a:r>
            <a:endParaRPr kumimoji="0" lang="ko-KR" altLang="en-US" sz="105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5364267" y="5890576"/>
            <a:ext cx="1944215" cy="360040"/>
          </a:xfrm>
          <a:prstGeom prst="roundRect">
            <a:avLst>
              <a:gd name="adj" fmla="val 5844"/>
            </a:avLst>
          </a:prstGeom>
          <a:gradFill>
            <a:gsLst>
              <a:gs pos="0">
                <a:srgbClr val="457ABB"/>
              </a:gs>
              <a:gs pos="100000">
                <a:srgbClr val="38649A"/>
              </a:gs>
            </a:gsLst>
            <a:lin ang="5400000" scaled="0"/>
          </a:gradFill>
          <a:ln w="6350" cap="flat" cmpd="sng" algn="ctr">
            <a:solidFill>
              <a:srgbClr val="345E9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2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90488" marR="0" indent="-90488" algn="ctr" defTabSz="914400" rtl="0" eaLnBrk="0" fontAlgn="t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50" smtClean="0">
                <a:solidFill>
                  <a:schemeClr val="bg1"/>
                </a:solidFill>
                <a:ea typeface="맑은 고딕" pitchFamily="50" charset="-127"/>
              </a:rPr>
              <a:t>쿼리</a:t>
            </a:r>
            <a:endParaRPr kumimoji="0" lang="ko-KR" altLang="en-US" sz="105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 bwMode="auto">
          <a:xfrm>
            <a:off x="7940835" y="4869160"/>
            <a:ext cx="1692685" cy="1404156"/>
          </a:xfrm>
          <a:prstGeom prst="roundRect">
            <a:avLst>
              <a:gd name="adj" fmla="val 7100"/>
            </a:avLst>
          </a:prstGeom>
          <a:solidFill>
            <a:srgbClr val="DFEBF4"/>
          </a:solidFill>
          <a:ln w="6350" cap="flat" cmpd="sng" algn="ctr">
            <a:solidFill>
              <a:srgbClr val="C3DAEB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2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90488" marR="0" indent="-90488" algn="ctr" defTabSz="914400" rtl="0" eaLnBrk="0" fontAlgn="t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i="0" u="none" strike="noStrike" cap="none" normalizeH="0" baseline="0" dirty="0" err="1" smtClean="0">
                <a:ln>
                  <a:noFill/>
                </a:ln>
                <a:solidFill>
                  <a:srgbClr val="0D6AB8"/>
                </a:solidFill>
                <a:effectLst/>
                <a:ea typeface="맑은 고딕" pitchFamily="50" charset="-127"/>
              </a:rPr>
              <a:t>Baseweb</a:t>
            </a:r>
            <a:endParaRPr kumimoji="0" lang="en-US" altLang="ko-KR" sz="1400" i="0" u="none" strike="noStrike" cap="none" normalizeH="0" baseline="0" dirty="0" smtClean="0">
              <a:ln>
                <a:noFill/>
              </a:ln>
              <a:solidFill>
                <a:srgbClr val="0D6AB8"/>
              </a:solidFill>
              <a:effectLst/>
              <a:ea typeface="맑은 고딕" pitchFamily="50" charset="-127"/>
            </a:endParaRPr>
          </a:p>
          <a:p>
            <a:pPr marL="90488" marR="0" indent="-90488" algn="ctr" defTabSz="914400" rtl="0" eaLnBrk="0" fontAlgn="t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dirty="0" smtClean="0">
                <a:solidFill>
                  <a:srgbClr val="0D6AB8"/>
                </a:solidFill>
                <a:ea typeface="맑은 고딕" pitchFamily="50" charset="-127"/>
              </a:rPr>
              <a:t>Application</a:t>
            </a:r>
            <a:endParaRPr kumimoji="0" lang="ko-KR" altLang="en-US" sz="1400" i="0" u="none" strike="noStrike" cap="none" normalizeH="0" baseline="0" dirty="0" smtClean="0">
              <a:ln>
                <a:noFill/>
              </a:ln>
              <a:solidFill>
                <a:srgbClr val="0D6AB8"/>
              </a:solidFill>
              <a:effectLst/>
              <a:ea typeface="맑은 고딕" pitchFamily="50" charset="-127"/>
            </a:endParaRPr>
          </a:p>
        </p:txBody>
      </p:sp>
      <p:cxnSp>
        <p:nvCxnSpPr>
          <p:cNvPr id="62" name="직선 화살표 연결선 61"/>
          <p:cNvCxnSpPr>
            <a:stCxn id="26" idx="2"/>
            <a:endCxn id="53" idx="1"/>
          </p:cNvCxnSpPr>
          <p:nvPr/>
        </p:nvCxnSpPr>
        <p:spPr bwMode="auto">
          <a:xfrm>
            <a:off x="1907386" y="3861048"/>
            <a:ext cx="0" cy="1368151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63" name="직선 화살표 연결선 62"/>
          <p:cNvCxnSpPr>
            <a:stCxn id="31" idx="2"/>
            <a:endCxn id="54" idx="1"/>
          </p:cNvCxnSpPr>
          <p:nvPr/>
        </p:nvCxnSpPr>
        <p:spPr bwMode="auto">
          <a:xfrm>
            <a:off x="4115815" y="3861048"/>
            <a:ext cx="0" cy="1368151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64" name="직선 화살표 연결선 63"/>
          <p:cNvCxnSpPr/>
          <p:nvPr/>
        </p:nvCxnSpPr>
        <p:spPr bwMode="auto">
          <a:xfrm flipH="1">
            <a:off x="2231424" y="3861048"/>
            <a:ext cx="1704427" cy="1440160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5" name="직선 화살표 연결선 64"/>
          <p:cNvCxnSpPr>
            <a:stCxn id="32" idx="2"/>
          </p:cNvCxnSpPr>
          <p:nvPr/>
        </p:nvCxnSpPr>
        <p:spPr bwMode="auto">
          <a:xfrm>
            <a:off x="6324244" y="3861048"/>
            <a:ext cx="0" cy="936104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66" name="직선 화살표 연결선 65"/>
          <p:cNvCxnSpPr>
            <a:stCxn id="33" idx="2"/>
            <a:endCxn id="61" idx="0"/>
          </p:cNvCxnSpPr>
          <p:nvPr/>
        </p:nvCxnSpPr>
        <p:spPr bwMode="auto">
          <a:xfrm>
            <a:off x="8784204" y="3861048"/>
            <a:ext cx="2974" cy="1008112"/>
          </a:xfrm>
          <a:prstGeom prst="straightConnector1">
            <a:avLst/>
          </a:prstGeom>
          <a:solidFill>
            <a:schemeClr val="accent1"/>
          </a:solidFill>
          <a:ln w="317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triangle" w="med" len="med"/>
            <a:tailEnd type="none" w="med" len="med"/>
          </a:ln>
          <a:effectLst/>
        </p:spPr>
      </p:cxnSp>
      <p:pic>
        <p:nvPicPr>
          <p:cNvPr id="98" name="그림 97" descr="화살표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427" y="4797152"/>
            <a:ext cx="545086" cy="1509712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467722" y="184482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latin typeface="+mj-ea"/>
                <a:ea typeface="+mj-ea"/>
              </a:rPr>
              <a:t>개발</a:t>
            </a:r>
            <a:endParaRPr lang="en-US" altLang="ko-KR" sz="1000" dirty="0" smtClean="0">
              <a:latin typeface="+mj-ea"/>
              <a:ea typeface="+mj-ea"/>
            </a:endParaRPr>
          </a:p>
          <a:p>
            <a:pPr algn="ctr"/>
            <a:r>
              <a:rPr lang="ko-KR" altLang="en-US" sz="1000" dirty="0" smtClean="0">
                <a:latin typeface="+mj-ea"/>
                <a:ea typeface="+mj-ea"/>
              </a:rPr>
              <a:t>프로세스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95962" y="338893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latin typeface="+mj-ea"/>
                <a:ea typeface="+mj-ea"/>
              </a:rPr>
              <a:t>개발</a:t>
            </a:r>
            <a:endParaRPr lang="en-US" altLang="ko-KR" sz="1000" dirty="0" smtClean="0">
              <a:latin typeface="+mj-ea"/>
              <a:ea typeface="+mj-ea"/>
            </a:endParaRPr>
          </a:p>
          <a:p>
            <a:pPr algn="ctr"/>
            <a:r>
              <a:rPr lang="ko-KR" altLang="en-US" sz="1000" dirty="0" smtClean="0">
                <a:latin typeface="+mj-ea"/>
                <a:ea typeface="+mj-ea"/>
              </a:rPr>
              <a:t>도구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38519" y="5405154"/>
            <a:ext cx="569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latin typeface="+mj-ea"/>
                <a:ea typeface="+mj-ea"/>
              </a:rPr>
              <a:t>개발</a:t>
            </a:r>
            <a:endParaRPr lang="en-US" altLang="ko-KR" sz="1000" dirty="0" smtClean="0">
              <a:latin typeface="+mj-ea"/>
              <a:ea typeface="+mj-ea"/>
            </a:endParaRPr>
          </a:p>
          <a:p>
            <a:pPr algn="ctr"/>
            <a:r>
              <a:rPr lang="ko-KR" altLang="en-US" sz="1000" dirty="0" smtClean="0">
                <a:latin typeface="+mj-ea"/>
                <a:ea typeface="+mj-ea"/>
              </a:rPr>
              <a:t>결과물</a:t>
            </a:r>
            <a:endParaRPr lang="ko-KR" altLang="en-US" sz="1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454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LG\Desktop\개발가이드\개발가이드\목록1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2639" y="1803239"/>
            <a:ext cx="6590601" cy="3869617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5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등록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33265377"/>
              </p:ext>
            </p:extLst>
          </p:nvPr>
        </p:nvGraphicFramePr>
        <p:xfrm>
          <a:off x="7377088" y="1772816"/>
          <a:ext cx="2256432" cy="8087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공지사항 목록화면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(EXP8001.jsp)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에서 신규등록 버튼을 누르게 되면 등록 페이지로 이동하게 된다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506" y="1124744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5.1.6.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등록화면 이동 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465168" y="2636912"/>
            <a:ext cx="43204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C:\Users\Administrator\Desktop\개발가이드\4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8576" y="908720"/>
            <a:ext cx="4992935" cy="380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6496" y="1700808"/>
            <a:ext cx="6742106" cy="395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5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등록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32299"/>
          <a:ext cx="2256432" cy="70791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해당 등록화면이 로드 되면 성공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4291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12" name="Picture 2" descr="C:\Users\Administrator\Desktop\개발가이드\4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8576" y="908720"/>
            <a:ext cx="4992935" cy="3807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506" y="1124744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5.1.7. 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등록화면 테스트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LG\Desktop\개발가이드\개발가이드\등록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480" y="1803059"/>
            <a:ext cx="6768752" cy="4078004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5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등록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519326" y="4384014"/>
            <a:ext cx="2993514" cy="29936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" name="Picture 7" descr="C:\Users\Administrator\Desktop\개발가이드\2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002" y="904947"/>
            <a:ext cx="5040560" cy="363813"/>
          </a:xfrm>
          <a:prstGeom prst="rect">
            <a:avLst/>
          </a:prstGeom>
          <a:noFill/>
        </p:spPr>
      </p:pic>
      <p:sp>
        <p:nvSpPr>
          <p:cNvPr id="10" name="모서리가 둥근 직사각형 9"/>
          <p:cNvSpPr/>
          <p:nvPr/>
        </p:nvSpPr>
        <p:spPr bwMode="auto">
          <a:xfrm>
            <a:off x="439356" y="2874785"/>
            <a:ext cx="6457860" cy="117079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61112" y="2662621"/>
            <a:ext cx="288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4848" y="4405621"/>
            <a:ext cx="288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6506" y="1124744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5.2.1. APMD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서비스 신규 등록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(1/3)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00808"/>
          <a:ext cx="2256432" cy="199742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서비스등록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분류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[EXP]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예제 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 유형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서비스명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공지사항 등록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 설명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공지사항 등록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컴포넌트 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호출유형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custom</a:t>
                      </a:r>
                    </a:p>
                    <a:p>
                      <a:pPr algn="l" latinLnBrk="1"/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클래스명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</a:t>
                      </a: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com.ubone.example.notice.service.NoticeManageSO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메서드명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createNotice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LG\Desktop\개발가이드\개발가이드\등록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472" y="1797111"/>
            <a:ext cx="6985907" cy="3816425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5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등록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3486"/>
          <a:ext cx="2256432" cy="121083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Service Mapping</a:t>
                      </a: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방금 만든 화면상세 페이지로 다시 와서</a:t>
                      </a: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오른쪽 하단부분에 신규버튼 클릭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Function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으로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방금 만들어준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service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매핑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모서리가 둥근 직사각형 14"/>
          <p:cNvSpPr/>
          <p:nvPr/>
        </p:nvSpPr>
        <p:spPr bwMode="auto">
          <a:xfrm>
            <a:off x="4983912" y="4488574"/>
            <a:ext cx="216024" cy="123468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32793" y="448410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4728" y="1741995"/>
            <a:ext cx="324056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3555" y="3902235"/>
            <a:ext cx="318937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모서리가 둥근 직사각형 24"/>
          <p:cNvSpPr/>
          <p:nvPr/>
        </p:nvSpPr>
        <p:spPr bwMode="auto">
          <a:xfrm>
            <a:off x="6699314" y="4457091"/>
            <a:ext cx="329218" cy="14691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5104819" y="4519144"/>
            <a:ext cx="204793" cy="14107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3" name="구부러진 연결선 22"/>
          <p:cNvCxnSpPr/>
          <p:nvPr/>
        </p:nvCxnSpPr>
        <p:spPr bwMode="auto">
          <a:xfrm rot="16200000" flipV="1">
            <a:off x="4400197" y="3896710"/>
            <a:ext cx="1008112" cy="36004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28" name="모서리가 둥근 직사각형 27"/>
          <p:cNvSpPr/>
          <p:nvPr/>
        </p:nvSpPr>
        <p:spPr bwMode="auto">
          <a:xfrm>
            <a:off x="2463631" y="1700808"/>
            <a:ext cx="3364499" cy="194212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2636580" y="3840501"/>
            <a:ext cx="3324532" cy="1573902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7" name="Picture 7" descr="C:\Users\Administrator\Desktop\개발가이드\2단계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40002" y="908720"/>
            <a:ext cx="5040560" cy="363813"/>
          </a:xfrm>
          <a:prstGeom prst="rect">
            <a:avLst/>
          </a:prstGeom>
          <a:noFill/>
        </p:spPr>
      </p:pic>
      <p:cxnSp>
        <p:nvCxnSpPr>
          <p:cNvPr id="26" name="구부러진 연결선 25"/>
          <p:cNvCxnSpPr/>
          <p:nvPr/>
        </p:nvCxnSpPr>
        <p:spPr bwMode="auto">
          <a:xfrm rot="10800000">
            <a:off x="5961112" y="4478299"/>
            <a:ext cx="720080" cy="158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6105128" y="4262275"/>
            <a:ext cx="288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17096" y="3542195"/>
            <a:ext cx="2880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6506" y="1124744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5.2.1. APMD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서비스 신규 등록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(2/3)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LG\Desktop\개발가이드\개발가이드\등록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855" y="1772816"/>
            <a:ext cx="6985907" cy="3816425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5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등록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3824989" y="4755967"/>
            <a:ext cx="479939" cy="113194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334214" y="4735419"/>
            <a:ext cx="6624736" cy="1440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32793" y="437091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12" name="Picture 7" descr="C:\Users\Administrator\Desktop\개발가이드\2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002" y="836712"/>
            <a:ext cx="5040560" cy="36381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506" y="1124744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5.2.1. APMD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서비스 신규 등록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(3/3)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8087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Alias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지정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Service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 후 해당화면에서 이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Service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호출할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Alias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REGIST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 지정한다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LG\Desktop\개발가이드\개발가이드\등록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9397" y="1803059"/>
            <a:ext cx="6795851" cy="3466658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5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등록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70791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좌측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fnSave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()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함수 구현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아래 첨부된 파일로 대체 가능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20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30477" y="800967"/>
            <a:ext cx="5040560" cy="395785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6506" y="1124744"/>
            <a:ext cx="3108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5.2.2.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 함수 작성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(EXP8003.jsp)</a:t>
            </a:r>
            <a:endParaRPr lang="en-US" altLang="ko-KR" sz="1400" dirty="0" smtClean="0">
              <a:latin typeface="+mj-ea"/>
            </a:endParaRPr>
          </a:p>
        </p:txBody>
      </p:sp>
      <p:graphicFrame>
        <p:nvGraphicFramePr>
          <p:cNvPr id="123905" name="Object 1"/>
          <p:cNvGraphicFramePr>
            <a:graphicFrameLocks noChangeAspect="1"/>
          </p:cNvGraphicFramePr>
          <p:nvPr/>
        </p:nvGraphicFramePr>
        <p:xfrm>
          <a:off x="8409384" y="5517232"/>
          <a:ext cx="1054100" cy="685800"/>
        </p:xfrm>
        <a:graphic>
          <a:graphicData uri="http://schemas.openxmlformats.org/presentationml/2006/ole">
            <p:oleObj spid="_x0000_s123905" name="포장기 셸 개체" showAsIcon="1" r:id="rId5" imgW="1053720" imgH="685800" progId="Package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80026" y="6309320"/>
            <a:ext cx="47259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* </a:t>
            </a:r>
            <a:r>
              <a:rPr lang="ko-KR" altLang="en-US" sz="800" dirty="0" smtClean="0"/>
              <a:t>관련소스는 </a:t>
            </a:r>
            <a:r>
              <a:rPr lang="en-US" altLang="ko-KR" sz="800" dirty="0" smtClean="0"/>
              <a:t>OLE</a:t>
            </a:r>
            <a:r>
              <a:rPr lang="ko-KR" altLang="en-US" sz="800" dirty="0" smtClean="0"/>
              <a:t>파일로 </a:t>
            </a:r>
            <a:r>
              <a:rPr lang="en-US" altLang="ko-KR" sz="800" dirty="0" smtClean="0"/>
              <a:t>Import</a:t>
            </a:r>
            <a:r>
              <a:rPr lang="ko-KR" altLang="en-US" sz="800" dirty="0" smtClean="0"/>
              <a:t>되어 있습니다</a:t>
            </a:r>
            <a:r>
              <a:rPr lang="en-US" altLang="ko-KR" sz="800" dirty="0" smtClean="0"/>
              <a:t>. </a:t>
            </a:r>
            <a:r>
              <a:rPr lang="ko-KR" altLang="en-US" sz="800" dirty="0" err="1" smtClean="0"/>
              <a:t>더블클릭하시면</a:t>
            </a:r>
            <a:r>
              <a:rPr lang="ko-KR" altLang="en-US" sz="800" dirty="0" smtClean="0"/>
              <a:t> 소스를 다운로드 하실 수 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488" y="1772816"/>
            <a:ext cx="6852102" cy="381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5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등록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8087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함수연결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Meta-Studio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에서 만든 저장버튼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와 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방금 만든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fnSave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함수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이벤트 바인딩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모서리가 둥근 직사각형 24"/>
          <p:cNvSpPr/>
          <p:nvPr/>
        </p:nvSpPr>
        <p:spPr bwMode="auto">
          <a:xfrm>
            <a:off x="2504728" y="4382379"/>
            <a:ext cx="1224136" cy="36004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9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30477" y="800967"/>
            <a:ext cx="5040560" cy="39578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506" y="1124744"/>
            <a:ext cx="263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5.2.3.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함수연결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(EXP8003.jsp)</a:t>
            </a:r>
            <a:endParaRPr lang="en-US" altLang="ko-KR" sz="1400" dirty="0" smtClean="0">
              <a:latin typeface="+mj-ea"/>
            </a:endParaRPr>
          </a:p>
          <a:p>
            <a:endParaRPr lang="en-US" altLang="ko-KR" sz="1400" dirty="0" smtClean="0">
              <a:latin typeface="+mj-ea"/>
              <a:ea typeface="+mj-ea"/>
            </a:endParaRPr>
          </a:p>
        </p:txBody>
      </p:sp>
      <p:graphicFrame>
        <p:nvGraphicFramePr>
          <p:cNvPr id="122881" name="Object 1"/>
          <p:cNvGraphicFramePr>
            <a:graphicFrameLocks noChangeAspect="1"/>
          </p:cNvGraphicFramePr>
          <p:nvPr/>
        </p:nvGraphicFramePr>
        <p:xfrm>
          <a:off x="8409384" y="5589240"/>
          <a:ext cx="1054100" cy="685800"/>
        </p:xfrm>
        <a:graphic>
          <a:graphicData uri="http://schemas.openxmlformats.org/presentationml/2006/ole">
            <p:oleObj spid="_x0000_s122881" name="포장기 셸 개체" showAsIcon="1" r:id="rId5" imgW="1053720" imgH="685800" progId="Package">
              <p:embed/>
            </p:oleObj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180026" y="6309320"/>
            <a:ext cx="47259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* </a:t>
            </a:r>
            <a:r>
              <a:rPr lang="ko-KR" altLang="en-US" sz="800" dirty="0" smtClean="0"/>
              <a:t>관련소스는 </a:t>
            </a:r>
            <a:r>
              <a:rPr lang="en-US" altLang="ko-KR" sz="800" dirty="0" smtClean="0"/>
              <a:t>OLE</a:t>
            </a:r>
            <a:r>
              <a:rPr lang="ko-KR" altLang="en-US" sz="800" dirty="0" smtClean="0"/>
              <a:t>파일로 </a:t>
            </a:r>
            <a:r>
              <a:rPr lang="en-US" altLang="ko-KR" sz="800" dirty="0" smtClean="0"/>
              <a:t>Import</a:t>
            </a:r>
            <a:r>
              <a:rPr lang="ko-KR" altLang="en-US" sz="800" dirty="0" smtClean="0"/>
              <a:t>되어 있습니다</a:t>
            </a:r>
            <a:r>
              <a:rPr lang="en-US" altLang="ko-KR" sz="800" dirty="0" smtClean="0"/>
              <a:t>. </a:t>
            </a:r>
            <a:r>
              <a:rPr lang="ko-KR" altLang="en-US" sz="800" dirty="0" err="1" smtClean="0"/>
              <a:t>더블클릭하시면</a:t>
            </a:r>
            <a:r>
              <a:rPr lang="ko-KR" altLang="en-US" sz="800" dirty="0" smtClean="0"/>
              <a:t> 소스를 다운로드 하실 수 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LG\Desktop\개발가이드\개발가이드\등록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1508" y="1798819"/>
            <a:ext cx="6793788" cy="3717032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5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등록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198807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Service Object</a:t>
                      </a: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TbsNoticeDAO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타입의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DAO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 선언 후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@Resource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어노테이션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추가</a:t>
                      </a:r>
                      <a:endParaRPr lang="en-US" altLang="ko-KR" sz="900" dirty="0" smtClean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createNotice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구현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사용자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User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정보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필요시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DataUtil.makeUserAddedParameter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 호출하여 사용자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User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정보가 포함된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파라미터를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가져온다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③좌측의 소스코드와 같이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TbsNoticeDAO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insertNotice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호출</a:t>
                      </a:r>
                      <a:endParaRPr lang="ko-KR" altLang="en-US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2656364" y="3943093"/>
            <a:ext cx="1872208" cy="72008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3656856" y="4022721"/>
            <a:ext cx="1872208" cy="72008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76936" y="3757549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45006" y="3814749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③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3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0477" y="800967"/>
            <a:ext cx="5040560" cy="395785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506" y="1124744"/>
            <a:ext cx="4404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5.2.4. Service Object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작성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(NoticeManageSO.java)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480" y="1772816"/>
            <a:ext cx="6768752" cy="3683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5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등록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8087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DAO</a:t>
                      </a: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TbsNoticeDAO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Interface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insertNotice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추가 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2332246" y="4264925"/>
            <a:ext cx="2016224" cy="216024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04928" y="4149080"/>
            <a:ext cx="72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11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0477" y="800967"/>
            <a:ext cx="5040560" cy="395785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506" y="1124744"/>
            <a:ext cx="233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5.2.5. DAO Interface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작성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6496" y="1772816"/>
            <a:ext cx="6486416" cy="3663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5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등록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94586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DAOImpl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TbsNoticeDAO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인터페이스의 구현체인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TbsNoticeDAOImpl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insertNotice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오버라이딩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2495301" y="3927037"/>
            <a:ext cx="2448272" cy="33464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0477" y="800967"/>
            <a:ext cx="5040560" cy="39578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506" y="1124744"/>
            <a:ext cx="1955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5.2.6. DAO </a:t>
            </a:r>
            <a:r>
              <a:rPr lang="en-US" altLang="ko-KR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Impl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작성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44488" y="11663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3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개발 목표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4988" y="836712"/>
            <a:ext cx="8994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+mj-ea"/>
                <a:ea typeface="+mj-ea"/>
              </a:rPr>
              <a:t>본 개발가이드는 공지사항의 목록화면</a:t>
            </a:r>
            <a:r>
              <a:rPr lang="en-US" altLang="ko-KR" sz="1800" dirty="0" smtClean="0">
                <a:latin typeface="+mj-ea"/>
                <a:ea typeface="+mj-ea"/>
              </a:rPr>
              <a:t>/</a:t>
            </a:r>
            <a:r>
              <a:rPr lang="ko-KR" altLang="en-US" sz="1800" dirty="0" smtClean="0">
                <a:latin typeface="+mj-ea"/>
                <a:ea typeface="+mj-ea"/>
              </a:rPr>
              <a:t>등록화면</a:t>
            </a:r>
            <a:r>
              <a:rPr lang="en-US" altLang="ko-KR" sz="1800" dirty="0" smtClean="0">
                <a:latin typeface="+mj-ea"/>
                <a:ea typeface="+mj-ea"/>
              </a:rPr>
              <a:t>/</a:t>
            </a:r>
            <a:r>
              <a:rPr lang="ko-KR" altLang="en-US" sz="1800" dirty="0" smtClean="0">
                <a:latin typeface="+mj-ea"/>
                <a:ea typeface="+mj-ea"/>
              </a:rPr>
              <a:t>상세화면을 예제로 기본화면 로딩과 주요기능구현에 목적을 가지고 가이드 됩니다</a:t>
            </a:r>
            <a:r>
              <a:rPr lang="en-US" altLang="ko-KR" sz="1800" dirty="0" smtClean="0">
                <a:latin typeface="+mj-ea"/>
                <a:ea typeface="+mj-ea"/>
              </a:rPr>
              <a:t>.</a:t>
            </a:r>
            <a:endParaRPr lang="ko-KR" altLang="en-US" sz="1800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88" y="1628800"/>
            <a:ext cx="4555323" cy="17814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8" y="3717032"/>
            <a:ext cx="4565923" cy="20374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024" y="3717032"/>
            <a:ext cx="4248472" cy="20396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" name="TextBox 41"/>
          <p:cNvSpPr txBox="1"/>
          <p:nvPr/>
        </p:nvSpPr>
        <p:spPr>
          <a:xfrm>
            <a:off x="2216696" y="3432857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j-ea"/>
                <a:ea typeface="+mj-ea"/>
              </a:rPr>
              <a:t>&lt; </a:t>
            </a:r>
            <a:r>
              <a:rPr lang="ko-KR" altLang="en-US" sz="1000" dirty="0" smtClean="0">
                <a:latin typeface="+mj-ea"/>
                <a:ea typeface="+mj-ea"/>
              </a:rPr>
              <a:t>목록 화면 </a:t>
            </a:r>
            <a:r>
              <a:rPr lang="en-US" altLang="ko-KR" sz="1000" dirty="0" smtClean="0">
                <a:latin typeface="+mj-ea"/>
                <a:ea typeface="+mj-ea"/>
              </a:rPr>
              <a:t>&gt;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16696" y="5775067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>
                <a:latin typeface="+mj-ea"/>
                <a:ea typeface="+mj-ea"/>
              </a:rPr>
              <a:t>&lt; </a:t>
            </a:r>
            <a:r>
              <a:rPr lang="ko-KR" altLang="en-US" sz="1000" dirty="0" smtClean="0">
                <a:latin typeface="+mj-ea"/>
                <a:ea typeface="+mj-ea"/>
              </a:rPr>
              <a:t>등록 화면 </a:t>
            </a:r>
            <a:r>
              <a:rPr lang="en-US" altLang="ko-KR" sz="1000" dirty="0" smtClean="0">
                <a:latin typeface="+mj-ea"/>
                <a:ea typeface="+mj-ea"/>
              </a:rPr>
              <a:t>&gt;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825208" y="5775067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>
                <a:latin typeface="+mj-ea"/>
                <a:ea typeface="+mj-ea"/>
              </a:rPr>
              <a:t>&lt; </a:t>
            </a:r>
            <a:r>
              <a:rPr lang="ko-KR" altLang="en-US" sz="1000" dirty="0" smtClean="0">
                <a:latin typeface="+mj-ea"/>
                <a:ea typeface="+mj-ea"/>
              </a:rPr>
              <a:t>상세 화면 </a:t>
            </a:r>
            <a:r>
              <a:rPr lang="en-US" altLang="ko-KR" sz="1000" dirty="0" smtClean="0">
                <a:latin typeface="+mj-ea"/>
                <a:ea typeface="+mj-ea"/>
              </a:rPr>
              <a:t>&gt;</a:t>
            </a:r>
            <a:endParaRPr lang="ko-KR" altLang="en-US" sz="1000" dirty="0">
              <a:latin typeface="+mj-ea"/>
              <a:ea typeface="+mj-ea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41343088"/>
              </p:ext>
            </p:extLst>
          </p:nvPr>
        </p:nvGraphicFramePr>
        <p:xfrm>
          <a:off x="5169024" y="1638223"/>
          <a:ext cx="4356944" cy="177198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9584"/>
                <a:gridCol w="2777360"/>
              </a:tblGrid>
              <a:tr h="3583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목표 구현 기능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35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목록 화면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검색조건에 따른 검색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조회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등록화면 이동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상세화면 이동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2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 화면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신규 등록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35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 화면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 조회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수정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삭제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61127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LG\Desktop\개발가이드\개발가이드\등록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065" y="1798819"/>
            <a:ext cx="6883175" cy="3778572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5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등록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94586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TbsNoticeDAO.oracle.xml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sqlMap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Query XML Format File)</a:t>
                      </a: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Mapper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만들고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sql id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DAO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에서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생성한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메서드명으로 생성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2288704" y="2409555"/>
            <a:ext cx="3528392" cy="3107677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30477" y="800967"/>
            <a:ext cx="5040560" cy="39578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506" y="1124744"/>
            <a:ext cx="2771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5.2.7. </a:t>
            </a:r>
            <a:r>
              <a:rPr lang="en-US" altLang="ko-KR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sqlMap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Query XML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작성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graphicFrame>
        <p:nvGraphicFramePr>
          <p:cNvPr id="57346" name="Object 2"/>
          <p:cNvGraphicFramePr>
            <a:graphicFrameLocks noChangeAspect="1"/>
          </p:cNvGraphicFramePr>
          <p:nvPr/>
        </p:nvGraphicFramePr>
        <p:xfrm>
          <a:off x="7723187" y="5589240"/>
          <a:ext cx="2182813" cy="685800"/>
        </p:xfrm>
        <a:graphic>
          <a:graphicData uri="http://schemas.openxmlformats.org/presentationml/2006/ole">
            <p:oleObj spid="_x0000_s57346" name="포장기 셸 개체" showAsIcon="1" r:id="rId5" imgW="2183400" imgH="685800" progId="Package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180026" y="6309320"/>
            <a:ext cx="47259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* </a:t>
            </a:r>
            <a:r>
              <a:rPr lang="ko-KR" altLang="en-US" sz="800" dirty="0" smtClean="0"/>
              <a:t>관련소스는 </a:t>
            </a:r>
            <a:r>
              <a:rPr lang="en-US" altLang="ko-KR" sz="800" dirty="0" smtClean="0"/>
              <a:t>OLE</a:t>
            </a:r>
            <a:r>
              <a:rPr lang="ko-KR" altLang="en-US" sz="800" dirty="0" smtClean="0"/>
              <a:t>파일로 </a:t>
            </a:r>
            <a:r>
              <a:rPr lang="en-US" altLang="ko-KR" sz="800" dirty="0" smtClean="0"/>
              <a:t>Import</a:t>
            </a:r>
            <a:r>
              <a:rPr lang="ko-KR" altLang="en-US" sz="800" dirty="0" smtClean="0"/>
              <a:t>되어 있습니다</a:t>
            </a:r>
            <a:r>
              <a:rPr lang="en-US" altLang="ko-KR" sz="800" dirty="0" smtClean="0"/>
              <a:t>. </a:t>
            </a:r>
            <a:r>
              <a:rPr lang="ko-KR" altLang="en-US" sz="800" dirty="0" err="1" smtClean="0"/>
              <a:t>더블클릭하시면</a:t>
            </a:r>
            <a:r>
              <a:rPr lang="ko-KR" altLang="en-US" sz="800" dirty="0" smtClean="0"/>
              <a:t> 소스를 다운로드 하실 수 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5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등록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70791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목록페이지에서 등록화면으로 이동 후 등록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기능 테스트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5122" name="Picture 2" descr="C:\Users\Administrator\Desktop\개발가이드\등록1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816" y="1784305"/>
            <a:ext cx="6644310" cy="3456384"/>
          </a:xfrm>
          <a:prstGeom prst="rect">
            <a:avLst/>
          </a:prstGeom>
          <a:noFill/>
        </p:spPr>
      </p:pic>
      <p:sp>
        <p:nvSpPr>
          <p:cNvPr id="13" name="모서리가 둥근 직사각형 12"/>
          <p:cNvSpPr/>
          <p:nvPr/>
        </p:nvSpPr>
        <p:spPr bwMode="auto">
          <a:xfrm>
            <a:off x="6321152" y="4725300"/>
            <a:ext cx="432048" cy="241871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" name="Picture 2" descr="C:\Users\Administrator\Desktop\개발가이드\4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20952" y="836712"/>
            <a:ext cx="4992935" cy="3807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506" y="1124744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5.2.8.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 기능 테스트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(1/2)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개발가이드\등록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289" y="1844824"/>
            <a:ext cx="6905959" cy="3092146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5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등록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847740"/>
          <a:ext cx="2256432" cy="8087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목록화면에서 등록한 글이 보인다면 등록 성공 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55835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660986" y="3270924"/>
            <a:ext cx="6135194" cy="20151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Picture 2" descr="C:\Users\Administrator\Desktop\개발가이드\4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8576" y="836712"/>
            <a:ext cx="4992935" cy="3807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등록기능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506" y="1124744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5.2.9.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검색 기능 테스트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(2/2)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44488" y="11663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41343088"/>
              </p:ext>
            </p:extLst>
          </p:nvPr>
        </p:nvGraphicFramePr>
        <p:xfrm>
          <a:off x="5313040" y="1482941"/>
          <a:ext cx="4356944" cy="121551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9584"/>
                <a:gridCol w="2777360"/>
              </a:tblGrid>
              <a:tr h="19698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화면 기본 정보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55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SCREEN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ID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EXP80002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META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EXP8002R00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8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 기능 및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Alias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INQUIRY -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상세조회</a:t>
                      </a: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MODIFY -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수정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REMOVE –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삭제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41343088"/>
              </p:ext>
            </p:extLst>
          </p:nvPr>
        </p:nvGraphicFramePr>
        <p:xfrm>
          <a:off x="686362" y="3897400"/>
          <a:ext cx="8803142" cy="2606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75379"/>
                <a:gridCol w="1102269"/>
                <a:gridCol w="3429884"/>
                <a:gridCol w="2095610"/>
              </a:tblGrid>
              <a:tr h="228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파일명</a:t>
                      </a:r>
                      <a:endParaRPr lang="ko-KR" altLang="en-US" sz="900" dirty="0"/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메소드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경로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비고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9962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smtClean="0"/>
                        <a:t>EXP8002.jsp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동기처리</a:t>
                      </a: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fnUpdate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fnDelete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/>
                        <a:t>/</a:t>
                      </a:r>
                      <a:r>
                        <a:rPr lang="en-US" altLang="ko-KR" sz="900" dirty="0" err="1" smtClean="0"/>
                        <a:t>WebContent</a:t>
                      </a:r>
                      <a:r>
                        <a:rPr lang="en-US" altLang="ko-KR" sz="900" dirty="0" smtClean="0"/>
                        <a:t>/WEB-INF/</a:t>
                      </a:r>
                      <a:r>
                        <a:rPr lang="en-US" altLang="ko-KR" sz="900" dirty="0" err="1" smtClean="0"/>
                        <a:t>jsp</a:t>
                      </a:r>
                      <a:r>
                        <a:rPr lang="en-US" altLang="ko-KR" sz="900" dirty="0" smtClean="0"/>
                        <a:t>/app/standard/exp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/>
                        <a:t>View</a:t>
                      </a:r>
                      <a:r>
                        <a:rPr lang="ko-KR" altLang="en-US" sz="900" dirty="0" smtClean="0"/>
                        <a:t>페이지 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9962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smtClean="0"/>
                        <a:t>NoticeManageSO.java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getNoticeDetail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updateNotice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deleteNotice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/>
                        <a:t>/</a:t>
                      </a:r>
                      <a:r>
                        <a:rPr lang="en-US" altLang="ko-KR" sz="900" dirty="0" err="1" smtClean="0"/>
                        <a:t>src.application</a:t>
                      </a:r>
                      <a:r>
                        <a:rPr lang="en-US" altLang="ko-KR" sz="900" dirty="0" smtClean="0"/>
                        <a:t>/com/</a:t>
                      </a:r>
                      <a:r>
                        <a:rPr lang="en-US" altLang="ko-KR" sz="900" dirty="0" err="1" smtClean="0"/>
                        <a:t>ubone</a:t>
                      </a:r>
                      <a:r>
                        <a:rPr lang="en-US" altLang="ko-KR" sz="900" dirty="0" smtClean="0"/>
                        <a:t>/example/notice/service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/>
                        <a:t>Service Object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709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smtClean="0"/>
                        <a:t>NoticeManageInquiryDAO.java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TbsNoticeDAO.java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getNoticeDetail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updateNotice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deleteNotice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/</a:t>
                      </a:r>
                      <a:r>
                        <a:rPr lang="en-US" altLang="ko-KR" sz="900" dirty="0" err="1" smtClean="0"/>
                        <a:t>src.application</a:t>
                      </a:r>
                      <a:r>
                        <a:rPr lang="en-US" altLang="ko-KR" sz="900" dirty="0" smtClean="0"/>
                        <a:t>/com/</a:t>
                      </a:r>
                      <a:r>
                        <a:rPr lang="en-US" altLang="ko-KR" sz="900" dirty="0" err="1" smtClean="0"/>
                        <a:t>ubone</a:t>
                      </a:r>
                      <a:r>
                        <a:rPr lang="en-US" altLang="ko-KR" sz="900" dirty="0" smtClean="0"/>
                        <a:t>/example/notice/</a:t>
                      </a:r>
                      <a:r>
                        <a:rPr lang="en-US" altLang="ko-KR" sz="900" dirty="0" err="1" smtClean="0"/>
                        <a:t>dao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Data access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Object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인터페이스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709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smtClean="0"/>
                        <a:t>NoticeManageInquiryDAOImpl.java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TbsNoticeDAOImpl.java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getNoticeDetail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updateNotice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deleteNotice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/</a:t>
                      </a:r>
                      <a:r>
                        <a:rPr lang="en-US" altLang="ko-KR" sz="900" dirty="0" err="1" smtClean="0"/>
                        <a:t>src.application</a:t>
                      </a:r>
                      <a:r>
                        <a:rPr lang="en-US" altLang="ko-KR" sz="900" dirty="0" smtClean="0"/>
                        <a:t>/com/</a:t>
                      </a:r>
                      <a:r>
                        <a:rPr lang="en-US" altLang="ko-KR" sz="900" dirty="0" err="1" smtClean="0"/>
                        <a:t>ubone</a:t>
                      </a:r>
                      <a:r>
                        <a:rPr lang="en-US" altLang="ko-KR" sz="900" dirty="0" smtClean="0"/>
                        <a:t>/example/notice/</a:t>
                      </a:r>
                      <a:r>
                        <a:rPr lang="en-US" altLang="ko-KR" sz="900" dirty="0" err="1" smtClean="0"/>
                        <a:t>impl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DAO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인터페이스 구현체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375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 smtClean="0"/>
                        <a:t>NoticeManageInquiry.oracle.xml</a:t>
                      </a:r>
                      <a:endParaRPr lang="en-US" altLang="ko-KR" sz="9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/>
                        <a:t>TbsNoticeDAO.oracle.xml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/</a:t>
                      </a:r>
                      <a:r>
                        <a:rPr lang="en-US" altLang="ko-KR" sz="900" dirty="0" err="1" smtClean="0"/>
                        <a:t>src.application</a:t>
                      </a:r>
                      <a:r>
                        <a:rPr lang="en-US" altLang="ko-KR" sz="900" dirty="0" smtClean="0"/>
                        <a:t>/com/</a:t>
                      </a:r>
                      <a:r>
                        <a:rPr lang="en-US" altLang="ko-KR" sz="900" dirty="0" err="1" smtClean="0"/>
                        <a:t>ubone</a:t>
                      </a:r>
                      <a:r>
                        <a:rPr lang="en-US" altLang="ko-KR" sz="900" dirty="0" smtClean="0"/>
                        <a:t>/example/notice/</a:t>
                      </a:r>
                      <a:r>
                        <a:rPr lang="en-US" altLang="ko-KR" sz="900" dirty="0" err="1" smtClean="0"/>
                        <a:t>impl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en-US" altLang="ko-KR" sz="900" dirty="0" err="1" smtClean="0"/>
                        <a:t>mybatis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Mybatis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쿼리용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xml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390872"/>
            <a:ext cx="4248472" cy="20396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504000" y="3623120"/>
            <a:ext cx="11144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latin typeface="+mj-ea"/>
                <a:ea typeface="+mj-ea"/>
              </a:rPr>
              <a:t>* </a:t>
            </a:r>
            <a:r>
              <a:rPr lang="ko-KR" altLang="en-US" sz="1000" dirty="0" smtClean="0">
                <a:latin typeface="+mj-ea"/>
                <a:ea typeface="+mj-ea"/>
              </a:rPr>
              <a:t>관련 </a:t>
            </a:r>
            <a:r>
              <a:rPr lang="en-US" altLang="ko-KR" sz="1000" dirty="0" smtClean="0">
                <a:latin typeface="+mj-ea"/>
                <a:ea typeface="+mj-ea"/>
              </a:rPr>
              <a:t>Resource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33684" y="3642458"/>
            <a:ext cx="979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latin typeface="+mj-ea"/>
                <a:ea typeface="+mj-ea"/>
              </a:rPr>
              <a:t>* </a:t>
            </a:r>
            <a:r>
              <a:rPr lang="ko-KR" altLang="en-US" sz="1000" dirty="0" smtClean="0">
                <a:latin typeface="+mj-ea"/>
                <a:ea typeface="+mj-ea"/>
              </a:rPr>
              <a:t>관련 </a:t>
            </a:r>
            <a:r>
              <a:rPr lang="en-US" altLang="ko-KR" sz="1000" dirty="0" smtClean="0">
                <a:latin typeface="+mj-ea"/>
                <a:ea typeface="+mj-ea"/>
              </a:rPr>
              <a:t>Source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4988" y="711452"/>
            <a:ext cx="8994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+mj-ea"/>
                <a:ea typeface="+mj-ea"/>
              </a:rPr>
              <a:t>본 페이지는 공지사항의 상세화면과 상세화면 내 수정</a:t>
            </a:r>
            <a:r>
              <a:rPr lang="en-US" altLang="ko-KR" sz="1800" dirty="0" smtClean="0">
                <a:latin typeface="+mj-ea"/>
                <a:ea typeface="+mj-ea"/>
              </a:rPr>
              <a:t>,</a:t>
            </a:r>
            <a:r>
              <a:rPr lang="ko-KR" altLang="en-US" sz="1800" dirty="0" smtClean="0">
                <a:latin typeface="+mj-ea"/>
                <a:ea typeface="+mj-ea"/>
              </a:rPr>
              <a:t>삭제 기능을 구현하는데 필요한 정보와 예제 소스 파일이 첨부되어 있습니다</a:t>
            </a:r>
            <a:r>
              <a:rPr lang="en-US" altLang="ko-KR" sz="1800" dirty="0" smtClean="0">
                <a:latin typeface="+mj-ea"/>
                <a:ea typeface="+mj-ea"/>
              </a:rPr>
              <a:t>.</a:t>
            </a:r>
            <a:endParaRPr lang="ko-KR" altLang="en-US" sz="1800" dirty="0">
              <a:latin typeface="+mj-ea"/>
              <a:ea typeface="+mj-ea"/>
            </a:endParaRPr>
          </a:p>
        </p:txBody>
      </p:sp>
      <p:graphicFrame>
        <p:nvGraphicFramePr>
          <p:cNvPr id="156676" name="Object 4"/>
          <p:cNvGraphicFramePr>
            <a:graphicFrameLocks noChangeAspect="1"/>
          </p:cNvGraphicFramePr>
          <p:nvPr/>
        </p:nvGraphicFramePr>
        <p:xfrm>
          <a:off x="8887200" y="3328023"/>
          <a:ext cx="682625" cy="541338"/>
        </p:xfrm>
        <a:graphic>
          <a:graphicData uri="http://schemas.openxmlformats.org/presentationml/2006/ole">
            <p:oleObj spid="_x0000_s156676" name="포장기 셸 개체" showAsIcon="1" r:id="rId4" imgW="863280" imgH="685800" progId="Package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61127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719" y="1813333"/>
            <a:ext cx="6756513" cy="3621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952" y="863557"/>
            <a:ext cx="5025689" cy="333195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28661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수정버튼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], [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삭제버튼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배치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버튼레이아웃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BOTTOM]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안에 버튼 배치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등록화면과 상세화면을 한 화면으로 해서 버튼 보이기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숨기기 등으로 화면을 컨트롤 해주는 방법도 사용할 수 있다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 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쿼리에서 가져와서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맵핑해줄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컴포넌트의 속성 중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Data-&gt;ctrl-datatable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select-id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반드시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namespace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와 함께 입력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③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ctr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l-datafield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컬럼명을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넣어주면 상세 페이지가 호출될 때 서비스를 동기화 해주었기 때문에 쿼리에서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select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한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컬럼들이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맵핑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된다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④ 필수 항목에 대해서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[input-text]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의 옵션 중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[metaessential]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“1”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값을 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세팅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한다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endParaRPr lang="ko-KR" altLang="en-US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모서리가 둥근 직사각형 14"/>
          <p:cNvSpPr/>
          <p:nvPr/>
        </p:nvSpPr>
        <p:spPr bwMode="auto">
          <a:xfrm>
            <a:off x="1416988" y="2165753"/>
            <a:ext cx="4832156" cy="324798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32793" y="440269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321633" y="2533413"/>
            <a:ext cx="1080682" cy="155349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5562972" y="5053408"/>
            <a:ext cx="597834" cy="121441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2" name="구부러진 연결선 11"/>
          <p:cNvCxnSpPr/>
          <p:nvPr/>
        </p:nvCxnSpPr>
        <p:spPr bwMode="auto">
          <a:xfrm rot="5400000">
            <a:off x="4807881" y="3441590"/>
            <a:ext cx="2637472" cy="53308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cxnSp>
        <p:nvCxnSpPr>
          <p:cNvPr id="14" name="구부러진 연결선 13"/>
          <p:cNvCxnSpPr/>
          <p:nvPr/>
        </p:nvCxnSpPr>
        <p:spPr bwMode="auto">
          <a:xfrm rot="10800000">
            <a:off x="1705020" y="2446167"/>
            <a:ext cx="4688140" cy="131138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20" name="모서리가 둥근 직사각형 19"/>
          <p:cNvSpPr/>
          <p:nvPr/>
        </p:nvSpPr>
        <p:spPr bwMode="auto">
          <a:xfrm>
            <a:off x="6434688" y="3711829"/>
            <a:ext cx="442770" cy="79628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6377920" y="2317389"/>
            <a:ext cx="362378" cy="64388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271" y="3271748"/>
            <a:ext cx="2144433" cy="792088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</p:pic>
      <p:cxnSp>
        <p:nvCxnSpPr>
          <p:cNvPr id="17" name="구부러진 연결선 16"/>
          <p:cNvCxnSpPr/>
          <p:nvPr/>
        </p:nvCxnSpPr>
        <p:spPr bwMode="auto">
          <a:xfrm rot="16200000" flipH="1">
            <a:off x="-82798" y="2970225"/>
            <a:ext cx="1152128" cy="422523"/>
          </a:xfrm>
          <a:prstGeom prst="curvedConnector3">
            <a:avLst>
              <a:gd name="adj1" fmla="val 96958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33" name="모서리가 둥근 직사각형 32"/>
          <p:cNvSpPr/>
          <p:nvPr/>
        </p:nvSpPr>
        <p:spPr bwMode="auto">
          <a:xfrm>
            <a:off x="325056" y="2806205"/>
            <a:ext cx="523488" cy="87248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80" y="3071377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③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61112" y="4045581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64968" y="3325501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2824" y="2718957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④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상세화면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6506" y="1124744"/>
            <a:ext cx="3256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6.1.1.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메타화면 그리기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EXP8002R00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6506" y="5733256"/>
            <a:ext cx="8952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APMD</a:t>
            </a:r>
            <a:r>
              <a:rPr lang="ko-KR" altLang="en-US" sz="1400" dirty="0" smtClean="0">
                <a:latin typeface="+mj-ea"/>
                <a:ea typeface="+mj-ea"/>
              </a:rPr>
              <a:t>화면정보설정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신규화면 권한 부여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en-US" altLang="ko-KR" sz="1400" dirty="0" err="1" smtClean="0">
                <a:latin typeface="+mj-ea"/>
                <a:ea typeface="+mj-ea"/>
              </a:rPr>
              <a:t>jsp</a:t>
            </a:r>
            <a:r>
              <a:rPr lang="ko-KR" altLang="en-US" sz="1400" dirty="0" smtClean="0">
                <a:latin typeface="+mj-ea"/>
                <a:ea typeface="+mj-ea"/>
              </a:rPr>
              <a:t>만들기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화면테스트 부분은 이전 목록 화면개발 파트와 동일한 </a:t>
            </a:r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ko-KR" altLang="en-US" sz="1400" dirty="0" smtClean="0">
                <a:latin typeface="+mj-ea"/>
                <a:ea typeface="+mj-ea"/>
              </a:rPr>
              <a:t>부분임으로 생략 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b="1" dirty="0" smtClean="0">
                <a:latin typeface="+mj-ea"/>
                <a:ea typeface="+mj-ea"/>
              </a:rPr>
              <a:t>참조</a:t>
            </a:r>
            <a:r>
              <a:rPr lang="en-US" altLang="ko-KR" sz="1400" b="1" dirty="0" smtClean="0">
                <a:latin typeface="+mj-ea"/>
                <a:ea typeface="+mj-ea"/>
              </a:rPr>
              <a:t>: chapter - 4.1.(4.1.2 ~ 4.1.5) , page – 14p ~ 18p</a:t>
            </a:r>
            <a:endParaRPr lang="en-US" altLang="ko-KR" sz="1400" b="1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47" name="Picture 3" descr="C:\Users\ub\Desktop\KakaoTalk_20160302_1459259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520" y="1772816"/>
            <a:ext cx="6557424" cy="4132075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33265377"/>
              </p:ext>
            </p:extLst>
          </p:nvPr>
        </p:nvGraphicFramePr>
        <p:xfrm>
          <a:off x="7377088" y="1700808"/>
          <a:ext cx="2256432" cy="213458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서비스등록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분류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[EXP]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예제 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 유형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조회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페이징여부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No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서비스명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공지사항 상세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 설명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공지사항 상세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컴포넌트 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호출유형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custom</a:t>
                      </a:r>
                    </a:p>
                    <a:p>
                      <a:pPr algn="l" latinLnBrk="1"/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클래스명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</a:t>
                      </a: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com.ubone.example.notice.service.NoticeManageSO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메서드명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getNoticeDetail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1142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992560" y="4214787"/>
            <a:ext cx="2949395" cy="294333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6529554" y="5350237"/>
            <a:ext cx="342262" cy="14159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Picture 7" descr="C:\Users\Administrator\Desktop\개발가이드\2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002" y="836712"/>
            <a:ext cx="5040560" cy="36381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016896" y="4293096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776536" y="2708920"/>
            <a:ext cx="6336704" cy="122413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9104" y="2420888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2744" y="827420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상세검색기능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6506" y="1124744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6.2.1. APMD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서비스 신규등록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(1/2)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1" name="Picture 1" descr="C:\Users\Administrator\Desktop\ㅆㄸㄴㅆ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472" y="1772816"/>
            <a:ext cx="6917279" cy="4464496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158594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Alias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지정</a:t>
                      </a: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앞의 예제에서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Service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 후 해당화면에서 이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Service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호출할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Alias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INQUIRY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 지정한다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동기체크</a:t>
                      </a: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동기의 체크박스에 체크하게 되면 화면이 호출될 때 같이 서비스도 호출하게 할 수 있다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 (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주로 상세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detail page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에서 사용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306388" y="4682320"/>
            <a:ext cx="6552728" cy="155349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5086350" y="4690821"/>
            <a:ext cx="207640" cy="155349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7" name="Picture 7" descr="C:\Users\Administrator\Desktop\개발가이드\2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002" y="836712"/>
            <a:ext cx="5040560" cy="363813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3469407" y="4648365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41890" y="4637317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2744" y="827420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상세검색기능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506" y="1124744"/>
            <a:ext cx="2956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6.2.1. APMD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서비스 신규등록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(2/2)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LG\Desktop\개발가이드\개발가이드\상세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573" y="1809127"/>
            <a:ext cx="6912768" cy="3140981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185091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Service Object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getNoticeDetail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구현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endParaRPr lang="en-US" altLang="ko-KR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사용자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User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정보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필요시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DataUtil.makeUserAddedParameter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 호출하여 사용자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User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정보가 포함된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파라미터를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가져온다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③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NoticeManageInquiryDAO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의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getNoticeDetail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호출</a:t>
                      </a:r>
                      <a:endParaRPr lang="ko-KR" altLang="en-US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2544682" y="4068441"/>
            <a:ext cx="2207534" cy="72008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3078454" y="4143877"/>
            <a:ext cx="2207534" cy="72008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28982" y="4030773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③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2744" y="827420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상세검색기능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506" y="1124744"/>
            <a:ext cx="4404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6.2.2. Service Object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작성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(NoticeManageSO.java)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14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0477" y="836712"/>
            <a:ext cx="5040560" cy="3957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488" y="1806723"/>
            <a:ext cx="6696744" cy="3752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8087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DAO</a:t>
                      </a: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NoticeManageInquiryDAO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Interface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getNoticeDetail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추가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2383354" y="4311950"/>
            <a:ext cx="2103298" cy="144973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744" y="827420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상세검색기능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506" y="1124744"/>
            <a:ext cx="2346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6.2.3. DAO Interface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작성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11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0477" y="836712"/>
            <a:ext cx="5040560" cy="3957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480" y="1785516"/>
            <a:ext cx="6840760" cy="3790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122018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DAOImpl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NoticeManageInquiryDAO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인터페이스의 구현체인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NoticeManageInquiryDAOImpl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getNoticeDetail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오버라이딩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2432720" y="4387964"/>
            <a:ext cx="3744416" cy="48119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744" y="827420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상세검색기능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506" y="1124744"/>
            <a:ext cx="1955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6.2.4. DAO </a:t>
            </a:r>
            <a:r>
              <a:rPr lang="en-US" altLang="ko-KR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Impl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작성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11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0477" y="836712"/>
            <a:ext cx="5040560" cy="3957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77" y="1828217"/>
            <a:ext cx="4555323" cy="17814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41343088"/>
              </p:ext>
            </p:extLst>
          </p:nvPr>
        </p:nvGraphicFramePr>
        <p:xfrm>
          <a:off x="5169024" y="1828218"/>
          <a:ext cx="4356944" cy="99980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79584"/>
                <a:gridCol w="2777360"/>
              </a:tblGrid>
              <a:tr h="2101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화면 기본 정보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03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SCREEN ID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EXP8001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0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META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EXP8001R00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화면 기능 및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Alias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INQUIRY -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목록 조회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41343088"/>
              </p:ext>
            </p:extLst>
          </p:nvPr>
        </p:nvGraphicFramePr>
        <p:xfrm>
          <a:off x="514514" y="4018654"/>
          <a:ext cx="8974989" cy="149857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31762"/>
                <a:gridCol w="947266"/>
                <a:gridCol w="3361114"/>
                <a:gridCol w="2534847"/>
              </a:tblGrid>
              <a:tr h="2281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파일명</a:t>
                      </a:r>
                      <a:endParaRPr lang="ko-KR" altLang="en-US" sz="900" dirty="0"/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/>
                        <a:t>메소드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경로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비고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9962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smtClean="0"/>
                        <a:t>EXP8001.jsp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fnSearch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/>
                        <a:t>/</a:t>
                      </a:r>
                      <a:r>
                        <a:rPr lang="en-US" altLang="ko-KR" sz="900" dirty="0" err="1" smtClean="0"/>
                        <a:t>WebContent</a:t>
                      </a:r>
                      <a:r>
                        <a:rPr lang="en-US" altLang="ko-KR" sz="900" dirty="0" smtClean="0"/>
                        <a:t>/WEB-INF/</a:t>
                      </a:r>
                      <a:r>
                        <a:rPr lang="en-US" altLang="ko-KR" sz="900" dirty="0" err="1" smtClean="0"/>
                        <a:t>jsp</a:t>
                      </a:r>
                      <a:r>
                        <a:rPr lang="en-US" altLang="ko-KR" sz="900" dirty="0" smtClean="0"/>
                        <a:t>/app/standard/exp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/>
                        <a:t>View</a:t>
                      </a:r>
                      <a:r>
                        <a:rPr lang="ko-KR" altLang="en-US" sz="900" dirty="0" smtClean="0"/>
                        <a:t>페이지 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9962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smtClean="0"/>
                        <a:t>NoticeManageSO.java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getNoticeList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/>
                        <a:t>/</a:t>
                      </a:r>
                      <a:r>
                        <a:rPr lang="en-US" altLang="ko-KR" sz="900" dirty="0" err="1" smtClean="0"/>
                        <a:t>src.application</a:t>
                      </a:r>
                      <a:r>
                        <a:rPr lang="en-US" altLang="ko-KR" sz="900" dirty="0" smtClean="0"/>
                        <a:t>/com/</a:t>
                      </a:r>
                      <a:r>
                        <a:rPr lang="en-US" altLang="ko-KR" sz="900" dirty="0" err="1" smtClean="0"/>
                        <a:t>ubone</a:t>
                      </a:r>
                      <a:r>
                        <a:rPr lang="en-US" altLang="ko-KR" sz="900" dirty="0" smtClean="0"/>
                        <a:t>/example/notice/service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/>
                        <a:t>Service Object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709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smtClean="0"/>
                        <a:t>NoticeManageInquiryDAO.java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getNoticeList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/</a:t>
                      </a:r>
                      <a:r>
                        <a:rPr lang="en-US" altLang="ko-KR" sz="900" dirty="0" err="1" smtClean="0"/>
                        <a:t>src.application</a:t>
                      </a:r>
                      <a:r>
                        <a:rPr lang="en-US" altLang="ko-KR" sz="900" dirty="0" smtClean="0"/>
                        <a:t>/com/</a:t>
                      </a:r>
                      <a:r>
                        <a:rPr lang="en-US" altLang="ko-KR" sz="900" dirty="0" err="1" smtClean="0"/>
                        <a:t>ubone</a:t>
                      </a:r>
                      <a:r>
                        <a:rPr lang="en-US" altLang="ko-KR" sz="900" dirty="0" smtClean="0"/>
                        <a:t>/example/notice/</a:t>
                      </a:r>
                      <a:r>
                        <a:rPr lang="en-US" altLang="ko-KR" sz="900" dirty="0" err="1" smtClean="0"/>
                        <a:t>dao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Data access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Object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인터페이스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709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smtClean="0"/>
                        <a:t>NoticeManageInquiryDAOImpl.java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getNoticeList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/</a:t>
                      </a:r>
                      <a:r>
                        <a:rPr lang="en-US" altLang="ko-KR" sz="900" dirty="0" err="1" smtClean="0"/>
                        <a:t>src.application</a:t>
                      </a:r>
                      <a:r>
                        <a:rPr lang="en-US" altLang="ko-KR" sz="900" dirty="0" smtClean="0"/>
                        <a:t>/com/</a:t>
                      </a:r>
                      <a:r>
                        <a:rPr lang="en-US" altLang="ko-KR" sz="900" dirty="0" err="1" smtClean="0"/>
                        <a:t>ubone</a:t>
                      </a:r>
                      <a:r>
                        <a:rPr lang="en-US" altLang="ko-KR" sz="900" dirty="0" smtClean="0"/>
                        <a:t>/example/notice/</a:t>
                      </a:r>
                      <a:r>
                        <a:rPr lang="en-US" altLang="ko-KR" sz="900" dirty="0" err="1" smtClean="0"/>
                        <a:t>impl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DAO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인터페이스 구현체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7092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 smtClean="0"/>
                        <a:t>NoticeManageInquiry.oracle.xml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/</a:t>
                      </a:r>
                      <a:r>
                        <a:rPr lang="en-US" altLang="ko-KR" sz="900" dirty="0" err="1" smtClean="0"/>
                        <a:t>src.application</a:t>
                      </a:r>
                      <a:r>
                        <a:rPr lang="en-US" altLang="ko-KR" sz="900" dirty="0" smtClean="0"/>
                        <a:t>/com/</a:t>
                      </a:r>
                      <a:r>
                        <a:rPr lang="en-US" altLang="ko-KR" sz="900" dirty="0" err="1" smtClean="0"/>
                        <a:t>ubone</a:t>
                      </a:r>
                      <a:r>
                        <a:rPr lang="en-US" altLang="ko-KR" sz="900" dirty="0" smtClean="0"/>
                        <a:t>/example/notice/</a:t>
                      </a:r>
                      <a:r>
                        <a:rPr lang="en-US" altLang="ko-KR" sz="900" dirty="0" err="1" smtClean="0"/>
                        <a:t>impl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en-US" altLang="ko-KR" sz="900" dirty="0" err="1" smtClean="0"/>
                        <a:t>mybatis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buFontTx/>
                        <a:buNone/>
                      </a:pP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Mybatis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쿼리용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xml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59893" y="3700425"/>
            <a:ext cx="11144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latin typeface="+mj-ea"/>
                <a:ea typeface="+mj-ea"/>
              </a:rPr>
              <a:t>* </a:t>
            </a:r>
            <a:r>
              <a:rPr lang="ko-KR" altLang="en-US" sz="1000" dirty="0" smtClean="0">
                <a:latin typeface="+mj-ea"/>
                <a:ea typeface="+mj-ea"/>
              </a:rPr>
              <a:t>관련 </a:t>
            </a:r>
            <a:r>
              <a:rPr lang="en-US" altLang="ko-KR" sz="1000" dirty="0" smtClean="0">
                <a:latin typeface="+mj-ea"/>
                <a:ea typeface="+mj-ea"/>
              </a:rPr>
              <a:t>Resource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89668" y="3742236"/>
            <a:ext cx="979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latin typeface="+mj-ea"/>
                <a:ea typeface="+mj-ea"/>
              </a:rPr>
              <a:t>* </a:t>
            </a:r>
            <a:r>
              <a:rPr lang="ko-KR" altLang="en-US" sz="1000" dirty="0" smtClean="0">
                <a:latin typeface="+mj-ea"/>
                <a:ea typeface="+mj-ea"/>
              </a:rPr>
              <a:t>관련 </a:t>
            </a:r>
            <a:r>
              <a:rPr lang="en-US" altLang="ko-KR" sz="1000" dirty="0" smtClean="0">
                <a:latin typeface="+mj-ea"/>
                <a:ea typeface="+mj-ea"/>
              </a:rPr>
              <a:t>Source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4988" y="836712"/>
            <a:ext cx="8994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+mj-ea"/>
                <a:ea typeface="+mj-ea"/>
              </a:rPr>
              <a:t>본 페이지는 공지사항의 목록화면과 검색기능을 구현하는데 필요한 </a:t>
            </a:r>
            <a:r>
              <a:rPr lang="ko-KR" altLang="en-US" sz="1800" smtClean="0">
                <a:latin typeface="+mj-ea"/>
                <a:ea typeface="+mj-ea"/>
              </a:rPr>
              <a:t>정보와 예제 </a:t>
            </a:r>
            <a:r>
              <a:rPr lang="ko-KR" altLang="en-US" sz="1800" dirty="0" smtClean="0">
                <a:latin typeface="+mj-ea"/>
                <a:ea typeface="+mj-ea"/>
              </a:rPr>
              <a:t>소스 파일이 첨부되어 있습니다</a:t>
            </a:r>
            <a:r>
              <a:rPr lang="en-US" altLang="ko-KR" sz="1800" dirty="0" smtClean="0">
                <a:latin typeface="+mj-ea"/>
                <a:ea typeface="+mj-ea"/>
              </a:rPr>
              <a:t>.</a:t>
            </a:r>
            <a:endParaRPr lang="ko-KR" altLang="en-US" sz="1800" dirty="0">
              <a:latin typeface="+mj-ea"/>
              <a:ea typeface="+mj-ea"/>
            </a:endParaRPr>
          </a:p>
        </p:txBody>
      </p:sp>
      <p:graphicFrame>
        <p:nvGraphicFramePr>
          <p:cNvPr id="70662" name="Object 6"/>
          <p:cNvGraphicFramePr>
            <a:graphicFrameLocks noChangeAspect="1"/>
          </p:cNvGraphicFramePr>
          <p:nvPr/>
        </p:nvGraphicFramePr>
        <p:xfrm>
          <a:off x="8769424" y="3429000"/>
          <a:ext cx="682246" cy="541784"/>
        </p:xfrm>
        <a:graphic>
          <a:graphicData uri="http://schemas.openxmlformats.org/presentationml/2006/ole">
            <p:oleObj spid="_x0000_s70662" name="포장기 셸 개체" showAsIcon="1" r:id="rId4" imgW="863280" imgH="685800" progId="Package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61127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LG\Desktop\개발가이드\개발가이드\상세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896" y="1778804"/>
            <a:ext cx="6886344" cy="3634929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94586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NoticeManageInquiry.oracle.xml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sqlMap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Query XML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Fomat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File)</a:t>
                      </a: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Mapper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만들고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sql id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DAO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에서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생성한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매서드명으로 생성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2216696" y="3181485"/>
            <a:ext cx="3240360" cy="2088232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744" y="827420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상세검색기능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506" y="1124744"/>
            <a:ext cx="2771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6.2.5. </a:t>
            </a:r>
            <a:r>
              <a:rPr lang="en-US" altLang="ko-KR" sz="1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sqlMap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Query XML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작성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graphicFrame>
        <p:nvGraphicFramePr>
          <p:cNvPr id="60418" name="Object 2"/>
          <p:cNvGraphicFramePr>
            <a:graphicFrameLocks noChangeAspect="1"/>
          </p:cNvGraphicFramePr>
          <p:nvPr/>
        </p:nvGraphicFramePr>
        <p:xfrm>
          <a:off x="7151687" y="5589240"/>
          <a:ext cx="2754313" cy="685800"/>
        </p:xfrm>
        <a:graphic>
          <a:graphicData uri="http://schemas.openxmlformats.org/presentationml/2006/ole">
            <p:oleObj spid="_x0000_s60418" name="포장기 셸 개체" showAsIcon="1" r:id="rId4" imgW="2754720" imgH="685800" progId="Package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180026" y="6309320"/>
            <a:ext cx="47259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* </a:t>
            </a:r>
            <a:r>
              <a:rPr lang="ko-KR" altLang="en-US" sz="800" dirty="0" smtClean="0"/>
              <a:t>관련소스는 </a:t>
            </a:r>
            <a:r>
              <a:rPr lang="en-US" altLang="ko-KR" sz="800" dirty="0" smtClean="0"/>
              <a:t>OLE</a:t>
            </a:r>
            <a:r>
              <a:rPr lang="ko-KR" altLang="en-US" sz="800" dirty="0" smtClean="0"/>
              <a:t>파일로 </a:t>
            </a:r>
            <a:r>
              <a:rPr lang="en-US" altLang="ko-KR" sz="800" dirty="0" smtClean="0"/>
              <a:t>Import</a:t>
            </a:r>
            <a:r>
              <a:rPr lang="ko-KR" altLang="en-US" sz="800" dirty="0" smtClean="0"/>
              <a:t>되어 있습니다</a:t>
            </a:r>
            <a:r>
              <a:rPr lang="en-US" altLang="ko-KR" sz="800" dirty="0" smtClean="0"/>
              <a:t>. </a:t>
            </a:r>
            <a:r>
              <a:rPr lang="ko-KR" altLang="en-US" sz="800" dirty="0" err="1" smtClean="0"/>
              <a:t>더블클릭하시면</a:t>
            </a:r>
            <a:r>
              <a:rPr lang="ko-KR" altLang="en-US" sz="800" dirty="0" smtClean="0"/>
              <a:t> 소스를 다운로드 하실 수 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pic>
        <p:nvPicPr>
          <p:cNvPr id="12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30477" y="836712"/>
            <a:ext cx="5040560" cy="3957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0511" y="1700808"/>
            <a:ext cx="6576061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33265377"/>
              </p:ext>
            </p:extLst>
          </p:nvPr>
        </p:nvGraphicFramePr>
        <p:xfrm>
          <a:off x="7377088" y="1700808"/>
          <a:ext cx="2256432" cy="144878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이벤트 바인딩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jqGrid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의 더블클릭 이벤트로 목록페이지에서 해당 항목을 더블클릭하였을 때 상세 페이지로 이동할 수 있도록 한다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코드 작성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좌측과 같이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JSP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파일에 소스 코드 작성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아래 첨부된 파일로 대체 가능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1142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15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30477" y="836712"/>
            <a:ext cx="5040560" cy="395785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382744" y="827420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상세검색기능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6506" y="1124744"/>
            <a:ext cx="4468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6.2.6.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상세 페이지 이동 이벤트 바인딩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(EXP8001.jsp)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8697416" y="5589240"/>
          <a:ext cx="1054100" cy="685800"/>
        </p:xfrm>
        <a:graphic>
          <a:graphicData uri="http://schemas.openxmlformats.org/presentationml/2006/ole">
            <p:oleObj spid="_x0000_s211970" name="포장기 셸 개체" showAsIcon="1" r:id="rId5" imgW="1053720" imgH="685800" progId="Package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80026" y="6309320"/>
            <a:ext cx="47259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* </a:t>
            </a:r>
            <a:r>
              <a:rPr lang="ko-KR" altLang="en-US" sz="800" dirty="0" smtClean="0"/>
              <a:t>관련소스는 </a:t>
            </a:r>
            <a:r>
              <a:rPr lang="en-US" altLang="ko-KR" sz="800" dirty="0" smtClean="0"/>
              <a:t>OLE</a:t>
            </a:r>
            <a:r>
              <a:rPr lang="ko-KR" altLang="en-US" sz="800" dirty="0" smtClean="0"/>
              <a:t>파일로 </a:t>
            </a:r>
            <a:r>
              <a:rPr lang="en-US" altLang="ko-KR" sz="800" dirty="0" smtClean="0"/>
              <a:t>Import</a:t>
            </a:r>
            <a:r>
              <a:rPr lang="ko-KR" altLang="en-US" sz="800" dirty="0" smtClean="0"/>
              <a:t>되어 있습니다</a:t>
            </a:r>
            <a:r>
              <a:rPr lang="en-US" altLang="ko-KR" sz="800" dirty="0" smtClean="0"/>
              <a:t>. </a:t>
            </a:r>
            <a:r>
              <a:rPr lang="ko-KR" altLang="en-US" sz="800" dirty="0" err="1" smtClean="0"/>
              <a:t>더블클릭하시면</a:t>
            </a:r>
            <a:r>
              <a:rPr lang="ko-KR" altLang="en-US" sz="800" dirty="0" smtClean="0"/>
              <a:t> 소스를 다운로드 하실 수 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1208584" y="4581129"/>
            <a:ext cx="5616624" cy="36004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개발가이드\등록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289" y="1844824"/>
            <a:ext cx="6905959" cy="3092146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847740"/>
          <a:ext cx="2256432" cy="8087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등록된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글 더블클릭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-&gt;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상세페이지로 이동 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55835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660986" y="3270924"/>
            <a:ext cx="6135194" cy="20151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Picture 2" descr="C:\Users\Administrator\Desktop\개발가이드\4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8576" y="836712"/>
            <a:ext cx="4992935" cy="3807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82744" y="827420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상세검색기능 추가하기</a:t>
            </a:r>
            <a:endParaRPr lang="en-US" altLang="ko-KR" sz="1800" dirty="0" smtClean="0">
              <a:latin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506" y="1124744"/>
            <a:ext cx="3222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6.2.7.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상세화면 테스트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(EXP8001.jsp)</a:t>
            </a:r>
            <a:endParaRPr lang="en-US" altLang="ko-KR" sz="1400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70791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상세화면 조회 성공화면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" name="Picture 2" descr="C:\Users\Administrator\Desktop\개발가이드\4단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576" y="836712"/>
            <a:ext cx="4992935" cy="380725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005" y="1784867"/>
            <a:ext cx="6432591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82744" y="827420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6.2.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상세검색기능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6506" y="1124744"/>
            <a:ext cx="3222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6.2.8.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상세화면 테스트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(EXP8002.jsp)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506" y="5733256"/>
            <a:ext cx="8952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j-ea"/>
                <a:ea typeface="+mj-ea"/>
              </a:rPr>
              <a:t>수정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latin typeface="+mj-ea"/>
                <a:ea typeface="+mj-ea"/>
              </a:rPr>
              <a:t>삭제기능에 대한 부분 또한 동일한 부분이 많아 필요한 부분만 설명</a:t>
            </a:r>
            <a:r>
              <a:rPr lang="en-US" altLang="ko-KR" sz="1400" dirty="0" smtClean="0">
                <a:latin typeface="+mj-ea"/>
                <a:ea typeface="+mj-ea"/>
              </a:rPr>
              <a:t>.</a:t>
            </a:r>
          </a:p>
          <a:p>
            <a:r>
              <a:rPr lang="ko-KR" altLang="en-US" sz="1400" b="1" dirty="0" smtClean="0">
                <a:latin typeface="+mj-ea"/>
                <a:ea typeface="+mj-ea"/>
              </a:rPr>
              <a:t>참조</a:t>
            </a:r>
            <a:r>
              <a:rPr lang="en-US" altLang="ko-KR" sz="1400" b="1" dirty="0" smtClean="0">
                <a:latin typeface="+mj-ea"/>
                <a:ea typeface="+mj-ea"/>
              </a:rPr>
              <a:t>: chapter</a:t>
            </a:r>
            <a:r>
              <a:rPr lang="ko-KR" altLang="en-US" sz="1400" b="1" dirty="0" smtClean="0">
                <a:latin typeface="+mj-ea"/>
                <a:ea typeface="+mj-ea"/>
              </a:rPr>
              <a:t> </a:t>
            </a:r>
            <a:r>
              <a:rPr lang="en-US" altLang="ko-KR" sz="1400" b="1" dirty="0" smtClean="0">
                <a:latin typeface="+mj-ea"/>
                <a:ea typeface="+mj-ea"/>
              </a:rPr>
              <a:t>- </a:t>
            </a:r>
            <a:r>
              <a:rPr lang="en-US" altLang="ko-KR" sz="1400" b="1" dirty="0" smtClean="0">
                <a:latin typeface="+mj-ea"/>
                <a:ea typeface="+mj-ea"/>
              </a:rPr>
              <a:t>5.1(5.1.1 ~ 5.1.7), </a:t>
            </a:r>
            <a:r>
              <a:rPr lang="en-US" altLang="ko-KR" sz="1400" b="1" dirty="0" smtClean="0">
                <a:latin typeface="+mj-ea"/>
                <a:ea typeface="+mj-ea"/>
              </a:rPr>
              <a:t>page – 34p ~ 40p</a:t>
            </a:r>
            <a:endParaRPr lang="en-US" altLang="ko-KR" sz="1400" b="1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 descr="C:\Users\ub\Desktop\KakaoTalk_20160302_1530006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488" y="1700808"/>
            <a:ext cx="6768752" cy="4265241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33265377"/>
              </p:ext>
            </p:extLst>
          </p:nvPr>
        </p:nvGraphicFramePr>
        <p:xfrm>
          <a:off x="7377088" y="1700808"/>
          <a:ext cx="2256432" cy="199742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서비스등록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분류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[EXP]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예제 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 유형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수정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서비스명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공지사항 수정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 설명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공지사항 수정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컴포넌트 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호출유형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custom</a:t>
                      </a:r>
                    </a:p>
                    <a:p>
                      <a:pPr algn="l" latinLnBrk="1"/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클래스명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</a:t>
                      </a: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com.ubone.example.notice.service.NoticeManageSO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메서드명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updateNotice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1142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704528" y="4077072"/>
            <a:ext cx="2949395" cy="294333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6403318" y="5244440"/>
            <a:ext cx="342262" cy="14159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Picture 7" descr="C:\Users\Administrator\Desktop\개발가이드\2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002" y="836712"/>
            <a:ext cx="5040560" cy="36381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656856" y="4077072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560512" y="2636912"/>
            <a:ext cx="6336704" cy="122413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3120" y="2420888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6.3.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수정기능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6506" y="1124744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6.3.1. APMD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서비스 신규등록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(1/2)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9" name="Picture 3" descr="C:\Users\ub\Desktop\KakaoTalk_20160302_15262574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512" y="1700808"/>
            <a:ext cx="6676951" cy="4233912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32793" y="441142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848544" y="4653136"/>
            <a:ext cx="6120680" cy="1440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Picture 7" descr="C:\Users\Administrator\Desktop\개발가이드\2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002" y="836712"/>
            <a:ext cx="5040560" cy="363813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6.3.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수정기능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6506" y="1124744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6.3.2. APMD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서비스 신규등록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(2/2)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94586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Alias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지정</a:t>
                      </a: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앞의 예제에서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Service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 후 해당화면에서 이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Service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호출할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Alias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MODIFY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 지정한다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LG\Desktop\개발가이드\개발가이드\수정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481" y="1786485"/>
            <a:ext cx="6818180" cy="3812222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235383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함수작성</a:t>
                      </a: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APMD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에서 화면에서 호출하는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SERVICE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function alias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여기에 적어준다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메타스튜디오에서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Control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의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옵션중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metaessential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= “1”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을 설정한 항목에 대해서 필수항목 체크를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validator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옵션에서 처리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③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AJAX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쿼리를 실행 후 성공했을 때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즉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쿼리가 수행되었을 때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지정한 페이지로 이동 시켜준다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endParaRPr lang="ko-KR" altLang="en-US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④ 해당 화면의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formId(searchForm)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submit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을 수행한다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  <a:endParaRPr lang="ko-KR" altLang="en-US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모서리가 둥근 직사각형 14"/>
          <p:cNvSpPr/>
          <p:nvPr/>
        </p:nvSpPr>
        <p:spPr bwMode="auto">
          <a:xfrm>
            <a:off x="2576737" y="4477629"/>
            <a:ext cx="1296144" cy="288032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2612360" y="2893453"/>
            <a:ext cx="4356863" cy="108012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3800872" y="2651072"/>
            <a:ext cx="360040" cy="9836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2228571" y="5305342"/>
            <a:ext cx="2148365" cy="108391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7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30477" y="836712"/>
            <a:ext cx="5040560" cy="39578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126240" y="2567321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68688" y="4492869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③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23596" y="5223997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④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81192" y="2677429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6.3.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수정기능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6506" y="1124744"/>
            <a:ext cx="3108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6.3.3.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수정 함수 작성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(EXP8002.jsp)</a:t>
            </a:r>
            <a:endParaRPr lang="en-US" altLang="ko-KR" sz="1400" dirty="0" smtClean="0">
              <a:latin typeface="+mj-ea"/>
            </a:endParaRPr>
          </a:p>
          <a:p>
            <a:endParaRPr lang="en-US" altLang="ko-KR" sz="1400" dirty="0" smtClean="0">
              <a:latin typeface="+mj-ea"/>
              <a:ea typeface="+mj-ea"/>
            </a:endParaRPr>
          </a:p>
        </p:txBody>
      </p:sp>
      <p:graphicFrame>
        <p:nvGraphicFramePr>
          <p:cNvPr id="58370" name="Object 2"/>
          <p:cNvGraphicFramePr>
            <a:graphicFrameLocks noChangeAspect="1"/>
          </p:cNvGraphicFramePr>
          <p:nvPr/>
        </p:nvGraphicFramePr>
        <p:xfrm>
          <a:off x="8337376" y="5589240"/>
          <a:ext cx="1054100" cy="685800"/>
        </p:xfrm>
        <a:graphic>
          <a:graphicData uri="http://schemas.openxmlformats.org/presentationml/2006/ole">
            <p:oleObj spid="_x0000_s248834" name="포장기 셸 개체" showAsIcon="1" r:id="rId5" imgW="1053720" imgH="685800" progId="Package">
              <p:embed/>
            </p:oleObj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180026" y="6309320"/>
            <a:ext cx="47259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* </a:t>
            </a:r>
            <a:r>
              <a:rPr lang="ko-KR" altLang="en-US" sz="800" dirty="0" smtClean="0"/>
              <a:t>관련소스는 </a:t>
            </a:r>
            <a:r>
              <a:rPr lang="en-US" altLang="ko-KR" sz="800" dirty="0" smtClean="0"/>
              <a:t>OLE</a:t>
            </a:r>
            <a:r>
              <a:rPr lang="ko-KR" altLang="en-US" sz="800" dirty="0" smtClean="0"/>
              <a:t>파일로 </a:t>
            </a:r>
            <a:r>
              <a:rPr lang="en-US" altLang="ko-KR" sz="800" dirty="0" smtClean="0"/>
              <a:t>Import</a:t>
            </a:r>
            <a:r>
              <a:rPr lang="ko-KR" altLang="en-US" sz="800" dirty="0" smtClean="0"/>
              <a:t>되어 있습니다</a:t>
            </a:r>
            <a:r>
              <a:rPr lang="en-US" altLang="ko-KR" sz="800" dirty="0" smtClean="0"/>
              <a:t>. </a:t>
            </a:r>
            <a:r>
              <a:rPr lang="ko-KR" altLang="en-US" sz="800" dirty="0" err="1" smtClean="0"/>
              <a:t>더블클릭하시면</a:t>
            </a:r>
            <a:r>
              <a:rPr lang="ko-KR" altLang="en-US" sz="800" dirty="0" smtClean="0"/>
              <a:t> 소스를 다운로드 하실 수 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6496" y="1787330"/>
            <a:ext cx="6696744" cy="377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6.3.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수정기능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506" y="1124744"/>
            <a:ext cx="4404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6.3.4. Service Object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작성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(NoticeManageSO.java)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16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0477" y="836712"/>
            <a:ext cx="5040560" cy="395785"/>
          </a:xfrm>
          <a:prstGeom prst="rect">
            <a:avLst/>
          </a:prstGeom>
          <a:noFill/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33265377"/>
              </p:ext>
            </p:extLst>
          </p:nvPr>
        </p:nvGraphicFramePr>
        <p:xfrm>
          <a:off x="7377088" y="1775375"/>
          <a:ext cx="2256432" cy="175011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Service Object</a:t>
                      </a: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updateNotice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구현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사용자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User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정보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필요시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DataUtil.makeUserAddedParameter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호출하여 사용자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User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정보가 포함된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파라미터를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가져온다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③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TbsNoticeDAO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updateNotice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호출</a:t>
                      </a:r>
                      <a:endParaRPr lang="ko-KR" altLang="en-US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모서리가 둥근 직사각형 9"/>
          <p:cNvSpPr/>
          <p:nvPr/>
        </p:nvSpPr>
        <p:spPr bwMode="auto">
          <a:xfrm>
            <a:off x="2763168" y="3588256"/>
            <a:ext cx="1596876" cy="1059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36976" y="3356992"/>
            <a:ext cx="2221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04728" y="3429000"/>
            <a:ext cx="2221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③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3212108" y="3490848"/>
            <a:ext cx="1596876" cy="1059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8087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DAO</a:t>
                      </a: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TbsNoticeDAO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Interface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updateNotice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추가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472" y="1772816"/>
            <a:ext cx="6969224" cy="392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모서리가 둥근 직사각형 11"/>
          <p:cNvSpPr/>
          <p:nvPr/>
        </p:nvSpPr>
        <p:spPr bwMode="auto">
          <a:xfrm>
            <a:off x="2485677" y="4571603"/>
            <a:ext cx="1828775" cy="81533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6.3.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수정기능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506" y="1124744"/>
            <a:ext cx="233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6.3.5. DAO Interface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작성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16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0477" y="836712"/>
            <a:ext cx="5040560" cy="3957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488" y="1772816"/>
            <a:ext cx="6692147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94586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DAOImpl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TbsNoticeDAO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인터페이스의 구현체인 </a:t>
                      </a:r>
                      <a:r>
                        <a:rPr lang="en-US" altLang="ko-KR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TbsNoticeDAOImpl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updateNotice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오버라이딩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 bwMode="auto">
          <a:xfrm>
            <a:off x="2485677" y="4365104"/>
            <a:ext cx="2395315" cy="288032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6.3.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수정기능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506" y="1124744"/>
            <a:ext cx="1955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6.3.6. DAO Impl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작성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16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0477" y="836712"/>
            <a:ext cx="5040560" cy="3957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1827113"/>
            <a:ext cx="6993799" cy="431108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00472" y="1124744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3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목록화면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960" y="836712"/>
            <a:ext cx="5025689" cy="333195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73573354"/>
              </p:ext>
            </p:extLst>
          </p:nvPr>
        </p:nvGraphicFramePr>
        <p:xfrm>
          <a:off x="7377088" y="1830595"/>
          <a:ext cx="2256432" cy="201508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UB-Meta Studio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실행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신규 페이지 생성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(Project &gt;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New page)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③ 화면제목 생성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메인 타이틀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을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Drag &amp; Drop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으로 배치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④ 화면제목 수정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[label]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속성을 선택하고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변경하고자 하는 제목으로 변경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입력 후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엔터키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 bwMode="auto">
          <a:xfrm>
            <a:off x="6474190" y="3052576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0" name="구부러진 연결선 9"/>
          <p:cNvCxnSpPr/>
          <p:nvPr/>
        </p:nvCxnSpPr>
        <p:spPr bwMode="auto">
          <a:xfrm rot="10800000">
            <a:off x="4256480" y="2586679"/>
            <a:ext cx="2160240" cy="576064"/>
          </a:xfrm>
          <a:prstGeom prst="curvedConnector3">
            <a:avLst>
              <a:gd name="adj1" fmla="val 98049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16" name="모서리가 둥근 직사각형 15"/>
          <p:cNvSpPr/>
          <p:nvPr/>
        </p:nvSpPr>
        <p:spPr bwMode="auto">
          <a:xfrm>
            <a:off x="200470" y="3196592"/>
            <a:ext cx="936105" cy="186688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57056" y="3239264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③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08584" y="3167256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④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272480" y="1943120"/>
            <a:ext cx="216024" cy="1440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7828" y="1772816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6506" y="1124744"/>
            <a:ext cx="3589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4.1.1.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메타화면 그리기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EXP8001R00,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1/8)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173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724" y="1781324"/>
            <a:ext cx="6825208" cy="382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94586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TbsNoticeDAO.oracle.xml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sqlMap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Query XML Format File)</a:t>
                      </a: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Mapper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만들고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sql id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DAO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에서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생성한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메서드명으로 생성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 bwMode="auto">
          <a:xfrm>
            <a:off x="2485677" y="2852936"/>
            <a:ext cx="2899371" cy="1512168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6.3.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수정기능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506" y="1124744"/>
            <a:ext cx="2771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6.3.7.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sqlMap Query XML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작성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16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30477" y="836712"/>
            <a:ext cx="5040560" cy="395785"/>
          </a:xfrm>
          <a:prstGeom prst="rect">
            <a:avLst/>
          </a:prstGeom>
          <a:noFill/>
        </p:spPr>
      </p:pic>
      <p:graphicFrame>
        <p:nvGraphicFramePr>
          <p:cNvPr id="152578" name="Object 2"/>
          <p:cNvGraphicFramePr>
            <a:graphicFrameLocks noChangeAspect="1"/>
          </p:cNvGraphicFramePr>
          <p:nvPr/>
        </p:nvGraphicFramePr>
        <p:xfrm>
          <a:off x="7723188" y="5589240"/>
          <a:ext cx="2182812" cy="685800"/>
        </p:xfrm>
        <a:graphic>
          <a:graphicData uri="http://schemas.openxmlformats.org/presentationml/2006/ole">
            <p:oleObj spid="_x0000_s152578" name="포장기 셸 개체" showAsIcon="1" r:id="rId5" imgW="2183400" imgH="685800" progId="Package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80026" y="6309320"/>
            <a:ext cx="47259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* </a:t>
            </a:r>
            <a:r>
              <a:rPr lang="ko-KR" altLang="en-US" sz="800" dirty="0" smtClean="0"/>
              <a:t>관련소스는 </a:t>
            </a:r>
            <a:r>
              <a:rPr lang="en-US" altLang="ko-KR" sz="800" dirty="0" smtClean="0"/>
              <a:t>OLE</a:t>
            </a:r>
            <a:r>
              <a:rPr lang="ko-KR" altLang="en-US" sz="800" dirty="0" smtClean="0"/>
              <a:t>파일로 </a:t>
            </a:r>
            <a:r>
              <a:rPr lang="en-US" altLang="ko-KR" sz="800" dirty="0" smtClean="0"/>
              <a:t>Import</a:t>
            </a:r>
            <a:r>
              <a:rPr lang="ko-KR" altLang="en-US" sz="800" dirty="0" smtClean="0"/>
              <a:t>되어 있습니다</a:t>
            </a:r>
            <a:r>
              <a:rPr lang="en-US" altLang="ko-KR" sz="800" dirty="0" smtClean="0"/>
              <a:t>. </a:t>
            </a:r>
            <a:r>
              <a:rPr lang="ko-KR" altLang="en-US" sz="800" dirty="0" err="1" smtClean="0"/>
              <a:t>더블클릭하시면</a:t>
            </a:r>
            <a:r>
              <a:rPr lang="ko-KR" altLang="en-US" sz="800" dirty="0" smtClean="0"/>
              <a:t> 소스를 다운로드 하실 수 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3" name="Picture 3" descr="C:\Users\ub\Desktop\KakaoTalk_20160302_15363349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4528" y="1700808"/>
            <a:ext cx="6470328" cy="4077193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33265377"/>
              </p:ext>
            </p:extLst>
          </p:nvPr>
        </p:nvGraphicFramePr>
        <p:xfrm>
          <a:off x="7377088" y="1700808"/>
          <a:ext cx="2256432" cy="199742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서비스등록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분류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[EXP]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예제 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 유형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삭제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서비스명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공지사항 삭제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 설명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공지사항 삭제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컴포넌트 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호출유형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custom</a:t>
                      </a:r>
                    </a:p>
                    <a:p>
                      <a:pPr algn="l" latinLnBrk="1"/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클래스명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</a:t>
                      </a: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com.ubone.example.notice.service.NoticeManageSO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메서드명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: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deleteNotice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1142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995493" y="3998763"/>
            <a:ext cx="2949395" cy="294333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6482946" y="5085184"/>
            <a:ext cx="342262" cy="14159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Picture 7" descr="C:\Users\Administrator\Desktop\개발가이드\2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002" y="836712"/>
            <a:ext cx="5040560" cy="36381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944888" y="4005064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704528" y="2564904"/>
            <a:ext cx="6336704" cy="108012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9144" y="2348880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6.4.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삭제기능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6506" y="1124744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6.4.1. APMD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서비스 신규등록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(1/2)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7" name="Picture 3" descr="C:\Users\ub\Desktop\KakaoTalk_20160302_15262857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847" y="1755665"/>
            <a:ext cx="6613401" cy="4193615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232793" y="441142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791776" y="4827632"/>
            <a:ext cx="6120680" cy="1440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Picture 7" descr="C:\Users\Administrator\Desktop\개발가이드\2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002" y="836712"/>
            <a:ext cx="5040560" cy="363813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6.4.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삭제기능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6506" y="1124744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6.4.2. APMD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서비스 신규등록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(2/2)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94586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Alias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지정</a:t>
                      </a: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앞의 예제에서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Service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 후 해당화면에서 이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Service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호출할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Alias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REMOVE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 지정한다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LG\Desktop\개발가이드\개발가이드\삭제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675" y="1800976"/>
            <a:ext cx="6851145" cy="3835904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235383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함수작성</a:t>
                      </a: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APMD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에서 화면에서 호출하는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SERVICE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function alias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여기에 적어준다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메타스튜디오에서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Control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의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옵션중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metaessential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= “1”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을 설정한 항목에 대해서 필수항목 체크를 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validator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옵션에서 처리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③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AJAX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쿼리를 실행 후 성공했을 때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즉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쿼리가 수행되었을 때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지정한 페이지로 이동 시켜준다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④ 해당 화면의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formId(searchForm)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submit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을 수행한다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232793" y="44834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2576736" y="4369996"/>
            <a:ext cx="1296144" cy="288032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2504729" y="3027443"/>
            <a:ext cx="2232248" cy="946130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3896631" y="2785062"/>
            <a:ext cx="360040" cy="98365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2241204" y="5341725"/>
            <a:ext cx="2148365" cy="108391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1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30477" y="836712"/>
            <a:ext cx="5040560" cy="39578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850020" y="4375141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③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08984" y="3397509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28728" y="2707909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76172" y="5262097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④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6.4.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삭제기능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6506" y="1124744"/>
            <a:ext cx="3108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6.4.3.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삭제 함수 작성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(EXP8002.jsp)</a:t>
            </a:r>
            <a:endParaRPr lang="en-US" altLang="ko-KR" sz="1400" dirty="0" smtClean="0">
              <a:latin typeface="+mj-ea"/>
            </a:endParaRPr>
          </a:p>
          <a:p>
            <a:endParaRPr lang="en-US" altLang="ko-KR" sz="1400" dirty="0" smtClean="0">
              <a:latin typeface="+mj-ea"/>
              <a:ea typeface="+mj-ea"/>
            </a:endParaRPr>
          </a:p>
        </p:txBody>
      </p:sp>
      <p:graphicFrame>
        <p:nvGraphicFramePr>
          <p:cNvPr id="59394" name="Object 2"/>
          <p:cNvGraphicFramePr>
            <a:graphicFrameLocks noChangeAspect="1"/>
          </p:cNvGraphicFramePr>
          <p:nvPr/>
        </p:nvGraphicFramePr>
        <p:xfrm>
          <a:off x="8337376" y="5661248"/>
          <a:ext cx="1054100" cy="685800"/>
        </p:xfrm>
        <a:graphic>
          <a:graphicData uri="http://schemas.openxmlformats.org/presentationml/2006/ole">
            <p:oleObj spid="_x0000_s247810" name="포장기 셸 개체" showAsIcon="1" r:id="rId5" imgW="1053720" imgH="685800" progId="Package">
              <p:embed/>
            </p:oleObj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180026" y="6309320"/>
            <a:ext cx="47259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* </a:t>
            </a:r>
            <a:r>
              <a:rPr lang="ko-KR" altLang="en-US" sz="800" dirty="0" smtClean="0"/>
              <a:t>관련소스는 </a:t>
            </a:r>
            <a:r>
              <a:rPr lang="en-US" altLang="ko-KR" sz="800" dirty="0" smtClean="0"/>
              <a:t>OLE</a:t>
            </a:r>
            <a:r>
              <a:rPr lang="ko-KR" altLang="en-US" sz="800" dirty="0" smtClean="0"/>
              <a:t>파일로 </a:t>
            </a:r>
            <a:r>
              <a:rPr lang="en-US" altLang="ko-KR" sz="800" dirty="0" smtClean="0"/>
              <a:t>Import</a:t>
            </a:r>
            <a:r>
              <a:rPr lang="ko-KR" altLang="en-US" sz="800" dirty="0" smtClean="0"/>
              <a:t>되어 있습니다</a:t>
            </a:r>
            <a:r>
              <a:rPr lang="en-US" altLang="ko-KR" sz="800" dirty="0" smtClean="0"/>
              <a:t>. </a:t>
            </a:r>
            <a:r>
              <a:rPr lang="ko-KR" altLang="en-US" sz="800" dirty="0" err="1" smtClean="0"/>
              <a:t>더블클릭하시면</a:t>
            </a:r>
            <a:r>
              <a:rPr lang="ko-KR" altLang="en-US" sz="800" dirty="0" smtClean="0"/>
              <a:t> 소스를 다운로드 하실 수 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6496" y="1787330"/>
            <a:ext cx="6696744" cy="377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6.4.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삭제기능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506" y="1124744"/>
            <a:ext cx="4404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6.4.4. Service Object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작성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(NoticeManageSO.java)</a:t>
            </a:r>
            <a:endParaRPr lang="en-US" altLang="ko-KR" sz="1400" dirty="0" smtClean="0">
              <a:latin typeface="+mj-ea"/>
            </a:endParaRPr>
          </a:p>
          <a:p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16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0477" y="836712"/>
            <a:ext cx="5040560" cy="395785"/>
          </a:xfrm>
          <a:prstGeom prst="rect">
            <a:avLst/>
          </a:prstGeom>
          <a:noFill/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33265377"/>
              </p:ext>
            </p:extLst>
          </p:nvPr>
        </p:nvGraphicFramePr>
        <p:xfrm>
          <a:off x="7377088" y="1775375"/>
          <a:ext cx="2256432" cy="175011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Service Object</a:t>
                      </a: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deleteNotice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구현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사용자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User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정보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필요시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DataUtil.makeUserAddedParameter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호출하여 사용자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User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정보가 포함된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파라미터를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가져온다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③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TbsNoticeDAO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deleteNotice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호출</a:t>
                      </a:r>
                      <a:endParaRPr lang="ko-KR" altLang="en-US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모서리가 둥근 직사각형 10"/>
          <p:cNvSpPr/>
          <p:nvPr/>
        </p:nvSpPr>
        <p:spPr bwMode="auto">
          <a:xfrm>
            <a:off x="2763168" y="4456510"/>
            <a:ext cx="1596876" cy="1059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36976" y="4225246"/>
            <a:ext cx="2221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04728" y="4297254"/>
            <a:ext cx="2221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③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3212108" y="4359102"/>
            <a:ext cx="1596876" cy="1059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8087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DAO</a:t>
                      </a: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TbsoNoticeDAO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Interface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deleteNotice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추가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472" y="1772816"/>
            <a:ext cx="6969224" cy="392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모서리가 둥근 직사각형 12"/>
          <p:cNvSpPr/>
          <p:nvPr/>
        </p:nvSpPr>
        <p:spPr bwMode="auto">
          <a:xfrm>
            <a:off x="2476153" y="5166717"/>
            <a:ext cx="1828775" cy="81533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6.4.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삭제기능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506" y="1124744"/>
            <a:ext cx="233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6.4.5. DAO Interface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작성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16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0477" y="836712"/>
            <a:ext cx="5040560" cy="3957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488" y="1772816"/>
            <a:ext cx="6692147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94586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DAOImpl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TbsNoticeDAO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인터페이스의 구현체인 </a:t>
                      </a:r>
                      <a:r>
                        <a:rPr lang="en-US" altLang="ko-KR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TbsNoticeDAOImpl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 </a:t>
                      </a:r>
                      <a:r>
                        <a:rPr lang="en-US" altLang="ko-KR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deleteNotice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오버라이딩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 bwMode="auto">
          <a:xfrm>
            <a:off x="2485677" y="4653136"/>
            <a:ext cx="2395315" cy="288032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6.4.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삭제기능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506" y="1124744"/>
            <a:ext cx="1955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6.4.6. DAO Impl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작성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16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0477" y="836712"/>
            <a:ext cx="5040560" cy="3957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724" y="1781324"/>
            <a:ext cx="6825208" cy="382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6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상세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3265377"/>
              </p:ext>
            </p:extLst>
          </p:nvPr>
        </p:nvGraphicFramePr>
        <p:xfrm>
          <a:off x="7377088" y="1772816"/>
          <a:ext cx="2256432" cy="94586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TbsNoticeDAO.oracle.xml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sqlMap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Query XML Format File)</a:t>
                      </a: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Mapper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만들고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sql id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DAO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에서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생성한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메서드명으로 생성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 bwMode="auto">
          <a:xfrm>
            <a:off x="2576736" y="4437112"/>
            <a:ext cx="2899371" cy="648072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6.4.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삭제기능 추가하기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506" y="1124744"/>
            <a:ext cx="2771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6.4.7.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sqlMap Query XML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작성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  <p:pic>
        <p:nvPicPr>
          <p:cNvPr id="16" name="Picture 2" descr="C:\Users\Administrator\Desktop\개발가이드\3단계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30477" y="836712"/>
            <a:ext cx="5040560" cy="395785"/>
          </a:xfrm>
          <a:prstGeom prst="rect">
            <a:avLst/>
          </a:prstGeom>
          <a:noFill/>
        </p:spPr>
      </p:pic>
      <p:graphicFrame>
        <p:nvGraphicFramePr>
          <p:cNvPr id="152578" name="Object 2"/>
          <p:cNvGraphicFramePr>
            <a:graphicFrameLocks noChangeAspect="1"/>
          </p:cNvGraphicFramePr>
          <p:nvPr/>
        </p:nvGraphicFramePr>
        <p:xfrm>
          <a:off x="7723188" y="5661248"/>
          <a:ext cx="2182812" cy="685800"/>
        </p:xfrm>
        <a:graphic>
          <a:graphicData uri="http://schemas.openxmlformats.org/presentationml/2006/ole">
            <p:oleObj spid="_x0000_s153602" name="포장기 셸 개체" showAsIcon="1" r:id="rId5" imgW="2183400" imgH="685800" progId="Package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80026" y="6309320"/>
            <a:ext cx="47259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* </a:t>
            </a:r>
            <a:r>
              <a:rPr lang="ko-KR" altLang="en-US" sz="800" dirty="0" smtClean="0"/>
              <a:t>관련소스는 </a:t>
            </a:r>
            <a:r>
              <a:rPr lang="en-US" altLang="ko-KR" sz="800" dirty="0" smtClean="0"/>
              <a:t>OLE</a:t>
            </a:r>
            <a:r>
              <a:rPr lang="ko-KR" altLang="en-US" sz="800" dirty="0" smtClean="0"/>
              <a:t>파일로 </a:t>
            </a:r>
            <a:r>
              <a:rPr lang="en-US" altLang="ko-KR" sz="800" dirty="0" smtClean="0"/>
              <a:t>Import</a:t>
            </a:r>
            <a:r>
              <a:rPr lang="ko-KR" altLang="en-US" sz="800" dirty="0" smtClean="0"/>
              <a:t>되어 있습니다</a:t>
            </a:r>
            <a:r>
              <a:rPr lang="en-US" altLang="ko-KR" sz="800" dirty="0" smtClean="0"/>
              <a:t>. </a:t>
            </a:r>
            <a:r>
              <a:rPr lang="ko-KR" altLang="en-US" sz="800" dirty="0" err="1" smtClean="0"/>
              <a:t>더블클릭하시면</a:t>
            </a:r>
            <a:r>
              <a:rPr lang="ko-KR" altLang="en-US" sz="800" dirty="0" smtClean="0"/>
              <a:t> 소스를 다운로드 하실 수 있습니다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xmlns="" val="1212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rot="16200000">
            <a:off x="4384032" y="-4397226"/>
            <a:ext cx="1124744" cy="991919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2924944"/>
            <a:ext cx="9906000" cy="864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5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End of Document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15552" y="1108800"/>
            <a:ext cx="9928800" cy="36000"/>
          </a:xfrm>
          <a:prstGeom prst="rect">
            <a:avLst/>
          </a:prstGeom>
          <a:solidFill>
            <a:srgbClr val="03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960" y="855762"/>
            <a:ext cx="5025689" cy="333195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70226885"/>
              </p:ext>
            </p:extLst>
          </p:nvPr>
        </p:nvGraphicFramePr>
        <p:xfrm>
          <a:off x="7377088" y="1844714"/>
          <a:ext cx="2256432" cy="171375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버튼을 위치할 레이아웃을 배치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버튼 레이아웃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(TOP)]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을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Drag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&amp; Drop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으로 제목 하단에 배치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버튼을 레이아웃에 배치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등록버튼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을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Drag &amp; Drop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으로 레이아웃 위에 배치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③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버튼명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수정</a:t>
                      </a:r>
                      <a:endParaRPr lang="en-US" altLang="ko-KR" sz="900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</a:t>
                      </a:r>
                      <a:r>
                        <a:rPr lang="en-US" altLang="ko-KR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lable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속성을 선택하여 </a:t>
                      </a:r>
                      <a:r>
                        <a:rPr lang="ko-KR" altLang="en-US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버튼명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수정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472" y="1844714"/>
            <a:ext cx="7090602" cy="417657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 bwMode="auto">
          <a:xfrm>
            <a:off x="6570994" y="4830304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4" name="구부러진 연결선 13"/>
          <p:cNvCxnSpPr/>
          <p:nvPr/>
        </p:nvCxnSpPr>
        <p:spPr bwMode="auto">
          <a:xfrm rot="10800000">
            <a:off x="3517956" y="3060837"/>
            <a:ext cx="2985280" cy="1841475"/>
          </a:xfrm>
          <a:prstGeom prst="curvedConnector3">
            <a:avLst>
              <a:gd name="adj1" fmla="val 101878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15" name="모서리가 둥근 직사각형 14"/>
          <p:cNvSpPr/>
          <p:nvPr/>
        </p:nvSpPr>
        <p:spPr bwMode="auto">
          <a:xfrm>
            <a:off x="6451692" y="3105913"/>
            <a:ext cx="504056" cy="141384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7" name="구부러진 연결선 16"/>
          <p:cNvCxnSpPr/>
          <p:nvPr/>
        </p:nvCxnSpPr>
        <p:spPr bwMode="auto">
          <a:xfrm rot="10800000">
            <a:off x="5850915" y="3006356"/>
            <a:ext cx="592699" cy="179641"/>
          </a:xfrm>
          <a:prstGeom prst="curvedConnector3">
            <a:avLst>
              <a:gd name="adj1" fmla="val 86137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961112" y="4941058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33120" y="3140858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목록화면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목록화면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6506" y="1124744"/>
            <a:ext cx="3589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4.1.1.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메타화면 그리기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EXP8001R00,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2/8)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683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952" y="894088"/>
            <a:ext cx="5025689" cy="333195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96517555"/>
              </p:ext>
            </p:extLst>
          </p:nvPr>
        </p:nvGraphicFramePr>
        <p:xfrm>
          <a:off x="7377088" y="1845871"/>
          <a:ext cx="2256432" cy="19517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56432"/>
              </a:tblGrid>
              <a:tr h="3057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개발순서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① 검색조건 영역 배치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검색 레이아웃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(TOP)]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을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Drag &amp; Drop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으로 배치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② 검색 폼 배치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폼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]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을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Drag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&amp; Drop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으로 검색조건 영역에 배치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021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③ 폼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 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수정</a:t>
                      </a:r>
                      <a:endParaRPr lang="en-US" altLang="ko-KR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소스코드에서 사용할 폼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(Form)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를 지정 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검색폼의</a:t>
                      </a:r>
                      <a:r>
                        <a:rPr lang="ko-KR" alt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경우</a:t>
                      </a:r>
                      <a:r>
                        <a:rPr lang="en-US" altLang="ko-KR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9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searchForm</a:t>
                      </a:r>
                      <a:r>
                        <a:rPr lang="ko-KR" alt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을 주로 사용</a:t>
                      </a:r>
                      <a:r>
                        <a:rPr lang="en-US" altLang="ko-KR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2222" y="1834939"/>
            <a:ext cx="6984948" cy="4114341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 bwMode="auto">
          <a:xfrm>
            <a:off x="6397185" y="3362816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0" name="구부러진 연결선 19"/>
          <p:cNvCxnSpPr/>
          <p:nvPr/>
        </p:nvCxnSpPr>
        <p:spPr bwMode="auto">
          <a:xfrm rot="10800000">
            <a:off x="3454469" y="3230340"/>
            <a:ext cx="2942717" cy="218362"/>
          </a:xfrm>
          <a:prstGeom prst="curvedConnector3">
            <a:avLst>
              <a:gd name="adj1" fmla="val 99549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21" name="모서리가 둥근 직사각형 20"/>
          <p:cNvSpPr/>
          <p:nvPr/>
        </p:nvSpPr>
        <p:spPr bwMode="auto">
          <a:xfrm>
            <a:off x="6442839" y="2992720"/>
            <a:ext cx="235145" cy="141384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22" name="구부러진 연결선 21"/>
          <p:cNvCxnSpPr/>
          <p:nvPr/>
        </p:nvCxnSpPr>
        <p:spPr bwMode="auto">
          <a:xfrm rot="10800000">
            <a:off x="5745089" y="2959592"/>
            <a:ext cx="664709" cy="9498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oval" w="med" len="med"/>
            <a:tailEnd type="triangle" w="med" len="med"/>
          </a:ln>
          <a:effectLst/>
        </p:spPr>
      </p:cxnSp>
      <p:sp>
        <p:nvSpPr>
          <p:cNvPr id="27" name="모서리가 둥근 직사각형 26"/>
          <p:cNvSpPr/>
          <p:nvPr/>
        </p:nvSpPr>
        <p:spPr bwMode="auto">
          <a:xfrm>
            <a:off x="784246" y="3282711"/>
            <a:ext cx="720080" cy="1440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9104" y="3420652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①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07772" y="2977556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②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0896" y="3231680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③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4488" y="1166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4    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</a:rPr>
              <a:t>공지사항 목록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2744" y="82742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목록화면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로드하기</a:t>
            </a:r>
            <a:endParaRPr lang="en-US" altLang="ko-KR" sz="1800" dirty="0" smtClean="0"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6506" y="1124744"/>
            <a:ext cx="3589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4.1.1. 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메타화면 그리기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(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EXP8001R00, 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n-ea"/>
              </a:rPr>
              <a:t>3/8)</a:t>
            </a:r>
            <a:endParaRPr lang="en-US" altLang="ko-KR" sz="14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559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54843</TotalTime>
  <Words>3805</Words>
  <Application>Microsoft Office PowerPoint</Application>
  <PresentationFormat>A4 용지(210x297mm)</PresentationFormat>
  <Paragraphs>889</Paragraphs>
  <Slides>78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3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78</vt:i4>
      </vt:variant>
    </vt:vector>
  </HeadingPairs>
  <TitlesOfParts>
    <vt:vector size="83" baseType="lpstr">
      <vt:lpstr>1_디자인 사용자 지정</vt:lpstr>
      <vt:lpstr>디자인 사용자 지정</vt:lpstr>
      <vt:lpstr>2_디자인 사용자 지정</vt:lpstr>
      <vt:lpstr>포장기 셸 개체</vt:lpstr>
      <vt:lpstr>패키지</vt:lpstr>
      <vt:lpstr>슬라이드 0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KMAC</dc:creator>
  <cp:lastModifiedBy>Registered User</cp:lastModifiedBy>
  <cp:revision>4438</cp:revision>
  <cp:lastPrinted>2013-04-10T01:56:00Z</cp:lastPrinted>
  <dcterms:created xsi:type="dcterms:W3CDTF">2009-03-03T03:59:16Z</dcterms:created>
  <dcterms:modified xsi:type="dcterms:W3CDTF">2016-03-02T07:57:06Z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